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0698480" cy="756793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9A3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247652" y="1143000"/>
            <a:ext cx="4362696"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4445" y="635"/>
            <a:ext cx="10702925" cy="7546975"/>
          </a:xfrm>
          <a:prstGeom prst="rect">
            <a:avLst/>
          </a:prstGeom>
          <a:solidFill>
            <a:schemeClr val="accent5">
              <a:lumMod val="20000"/>
              <a:lumOff val="80000"/>
            </a:schemeClr>
          </a:solidFill>
        </p:spPr>
        <p:txBody>
          <a:bodyPr lIns="0" tIns="0" rIns="0" bIns="0">
            <a:noAutofit/>
          </a:bodyPr>
          <a:p>
            <a:pPr indent="0" algn="ctr">
              <a:spcBef>
                <a:spcPts val="3990"/>
              </a:spcBef>
              <a:spcAft>
                <a:spcPts val="2590"/>
              </a:spcAft>
            </a:pPr>
            <a:endParaRPr lang="zh-CN" altLang="zh-TW" sz="5800">
              <a:solidFill>
                <a:srgbClr val="202267"/>
              </a:solidFill>
              <a:latin typeface="MingLiU" panose="02020509000000000000" charset="-120"/>
              <a:ea typeface="宋体" panose="02010600030101010101" pitchFamily="2" charset="-122"/>
            </a:endParaRPr>
          </a:p>
          <a:p>
            <a:pPr indent="0" algn="ctr">
              <a:spcBef>
                <a:spcPts val="3990"/>
              </a:spcBef>
              <a:spcAft>
                <a:spcPts val="2590"/>
              </a:spcAft>
            </a:pPr>
            <a:r>
              <a:rPr lang="zh-CN" altLang="zh-TW" sz="5800" b="1">
                <a:solidFill>
                  <a:srgbClr val="202267"/>
                </a:solidFill>
                <a:latin typeface="MingLiU" panose="02020509000000000000" charset="-120"/>
                <a:ea typeface="宋体" panose="02010600030101010101" pitchFamily="2" charset="-122"/>
              </a:rPr>
              <a:t>高</a:t>
            </a:r>
            <a:r>
              <a:rPr lang="zh-TW" sz="5800" b="1">
                <a:solidFill>
                  <a:srgbClr val="202267"/>
                </a:solidFill>
                <a:latin typeface="MingLiU" panose="02020509000000000000" charset="-120"/>
                <a:ea typeface="MingLiU" panose="02020509000000000000" charset="-120"/>
              </a:rPr>
              <a:t>新技术企业认定</a:t>
            </a:r>
            <a:endParaRPr lang="zh-TW" sz="5800" b="1">
              <a:solidFill>
                <a:srgbClr val="202267"/>
              </a:solidFill>
              <a:latin typeface="MingLiU" panose="02020509000000000000" charset="-120"/>
              <a:ea typeface="MingLiU" panose="02020509000000000000" charset="-120"/>
            </a:endParaRPr>
          </a:p>
          <a:p>
            <a:pPr indent="0" algn="ctr"/>
            <a:r>
              <a:rPr lang="zh-TW" sz="5800" b="1">
                <a:solidFill>
                  <a:srgbClr val="202267"/>
                </a:solidFill>
                <a:latin typeface="MingLiU" panose="02020509000000000000" charset="-120"/>
                <a:ea typeface="MingLiU" panose="02020509000000000000" charset="-120"/>
              </a:rPr>
              <a:t>政策</a:t>
            </a:r>
            <a:r>
              <a:rPr lang="zh-CN" altLang="zh-TW" sz="5800" b="1">
                <a:solidFill>
                  <a:srgbClr val="202267"/>
                </a:solidFill>
                <a:latin typeface="MingLiU" panose="02020509000000000000" charset="-120"/>
                <a:ea typeface="宋体" panose="02010600030101010101" pitchFamily="2" charset="-122"/>
              </a:rPr>
              <a:t>解</a:t>
            </a:r>
            <a:r>
              <a:rPr lang="zh-TW" sz="5800" b="1">
                <a:solidFill>
                  <a:srgbClr val="202267"/>
                </a:solidFill>
                <a:latin typeface="MingLiU" panose="02020509000000000000" charset="-120"/>
                <a:ea typeface="MingLiU" panose="02020509000000000000" charset="-120"/>
              </a:rPr>
              <a:t>读</a:t>
            </a:r>
            <a:endParaRPr lang="zh-TW" sz="5800" b="1">
              <a:solidFill>
                <a:srgbClr val="202267"/>
              </a:solidFill>
              <a:latin typeface="MingLiU" panose="02020509000000000000" charset="-120"/>
              <a:ea typeface="MingLiU" panose="02020509000000000000" charset="-120"/>
            </a:endParaRPr>
          </a:p>
        </p:txBody>
      </p:sp>
      <p:sp>
        <p:nvSpPr>
          <p:cNvPr id="3" name="矩形 2"/>
          <p:cNvSpPr/>
          <p:nvPr/>
        </p:nvSpPr>
        <p:spPr>
          <a:xfrm>
            <a:off x="4575175" y="5512435"/>
            <a:ext cx="1548384" cy="368808"/>
          </a:xfrm>
          <a:prstGeom prst="rect">
            <a:avLst/>
          </a:prstGeom>
          <a:solidFill>
            <a:schemeClr val="accent5">
              <a:lumMod val="20000"/>
              <a:lumOff val="80000"/>
            </a:schemeClr>
          </a:solidFill>
        </p:spPr>
        <p:txBody>
          <a:bodyPr wrap="none" lIns="0" tIns="0" rIns="0" bIns="0">
            <a:noAutofit/>
          </a:bodyPr>
          <a:p>
            <a:pPr indent="0" algn="ctr"/>
            <a:r>
              <a:rPr lang="zh-TW" sz="1900" b="1">
                <a:solidFill>
                  <a:srgbClr val="202267"/>
                </a:solidFill>
                <a:latin typeface="MingLiU" panose="02020509000000000000" charset="-120"/>
                <a:ea typeface="MingLiU" panose="02020509000000000000" charset="-120"/>
              </a:rPr>
              <a:t>202</a:t>
            </a:r>
            <a:r>
              <a:rPr lang="en-US" altLang="zh-TW" sz="1900" b="1">
                <a:solidFill>
                  <a:srgbClr val="202267"/>
                </a:solidFill>
                <a:latin typeface="MingLiU" panose="02020509000000000000" charset="-120"/>
                <a:ea typeface="MingLiU" panose="02020509000000000000" charset="-120"/>
              </a:rPr>
              <a:t>2</a:t>
            </a:r>
            <a:r>
              <a:rPr lang="zh-TW" sz="1900" b="1">
                <a:solidFill>
                  <a:srgbClr val="202267"/>
                </a:solidFill>
                <a:latin typeface="MingLiU" panose="02020509000000000000" charset="-120"/>
                <a:ea typeface="MingLiU" panose="02020509000000000000" charset="-120"/>
              </a:rPr>
              <a:t>年2</a:t>
            </a:r>
            <a:r>
              <a:rPr lang="zh-TW" sz="1900" b="1">
                <a:solidFill>
                  <a:srgbClr val="202267"/>
                </a:solidFill>
                <a:latin typeface="MingLiU" panose="02020509000000000000" charset="-120"/>
                <a:ea typeface="MingLiU" panose="02020509000000000000" charset="-120"/>
              </a:rPr>
              <a:t>月</a:t>
            </a:r>
            <a:endParaRPr lang="zh-TW" sz="1900" b="1">
              <a:solidFill>
                <a:srgbClr val="202267"/>
              </a:solidFill>
              <a:latin typeface="MingLiU" panose="02020509000000000000" charset="-120"/>
              <a:ea typeface="MingLiU" panose="02020509000000000000" charset="-120"/>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1335024" y="768096"/>
            <a:ext cx="3002280" cy="420624"/>
          </a:xfrm>
          <a:prstGeom prst="rect">
            <a:avLst/>
          </a:prstGeom>
          <a:solidFill>
            <a:srgbClr val="FFFFFF"/>
          </a:solidFill>
        </p:spPr>
        <p:txBody>
          <a:bodyPr wrap="none" lIns="0" tIns="0" rIns="0" bIns="0">
            <a:noAutofit/>
          </a:bodyPr>
          <a:p>
            <a:pPr indent="-3975100" algn="just"/>
            <a:r>
              <a:rPr lang="zh-CN" sz="3100" b="1">
                <a:solidFill>
                  <a:schemeClr val="tx1"/>
                </a:solidFill>
                <a:latin typeface="黑体" panose="02010609060101010101" charset="-122"/>
                <a:ea typeface="黑体" panose="02010609060101010101" charset="-122"/>
                <a:cs typeface="黑体" panose="02010609060101010101" charset="-122"/>
              </a:rPr>
              <a:t>3</a:t>
            </a:r>
            <a:r>
              <a:rPr lang="zh-CN" sz="3100">
                <a:solidFill>
                  <a:schemeClr val="tx1"/>
                </a:solidFill>
                <a:latin typeface="黑体" panose="02010609060101010101" charset="-122"/>
                <a:ea typeface="黑体" panose="02010609060101010101" charset="-122"/>
                <a:cs typeface="黑体" panose="02010609060101010101" charset="-122"/>
              </a:rPr>
              <a:t>、</a:t>
            </a:r>
            <a:r>
              <a:rPr lang="zh-TW" sz="3100">
                <a:solidFill>
                  <a:schemeClr val="tx1"/>
                </a:solidFill>
                <a:latin typeface="黑体" panose="02010609060101010101" charset="-122"/>
                <a:ea typeface="黑体" panose="02010609060101010101" charset="-122"/>
                <a:cs typeface="黑体" panose="02010609060101010101" charset="-122"/>
              </a:rPr>
              <a:t>科技人员比例</a:t>
            </a:r>
            <a:endParaRPr lang="zh-TW" sz="3100">
              <a:solidFill>
                <a:schemeClr val="tx1"/>
              </a:solidFill>
              <a:latin typeface="黑体" panose="02010609060101010101" charset="-122"/>
              <a:ea typeface="黑体" panose="02010609060101010101" charset="-122"/>
              <a:cs typeface="黑体" panose="02010609060101010101" charset="-122"/>
            </a:endParaRPr>
          </a:p>
        </p:txBody>
      </p:sp>
      <p:sp>
        <p:nvSpPr>
          <p:cNvPr id="5" name="矩形 4"/>
          <p:cNvSpPr/>
          <p:nvPr/>
        </p:nvSpPr>
        <p:spPr>
          <a:xfrm>
            <a:off x="5205222" y="1839341"/>
            <a:ext cx="3276600" cy="323088"/>
          </a:xfrm>
          <a:prstGeom prst="rect">
            <a:avLst/>
          </a:prstGeom>
          <a:solidFill>
            <a:srgbClr val="FFFFFF"/>
          </a:solidFill>
        </p:spPr>
        <p:txBody>
          <a:bodyPr wrap="none" lIns="0" tIns="0" rIns="0" bIns="0">
            <a:noAutofit/>
          </a:bodyPr>
          <a:p>
            <a:pPr indent="-3632200" algn="just"/>
            <a:r>
              <a:rPr lang="zh-TW" sz="1900">
                <a:solidFill>
                  <a:srgbClr val="202267"/>
                </a:solidFill>
                <a:latin typeface="黑体" panose="02010609060101010101" charset="-122"/>
                <a:ea typeface="黑体" panose="02010609060101010101" charset="-122"/>
                <a:cs typeface="黑体" panose="02010609060101010101" charset="-122"/>
              </a:rPr>
              <a:t>企业科技人员占企业当年职工总数的比例</a:t>
            </a:r>
            <a:r>
              <a:rPr lang="zh-TW" sz="1900">
                <a:solidFill>
                  <a:srgbClr val="F50405"/>
                </a:solidFill>
                <a:latin typeface="黑体" panose="02010609060101010101" charset="-122"/>
                <a:ea typeface="黑体" panose="02010609060101010101" charset="-122"/>
                <a:cs typeface="黑体" panose="02010609060101010101" charset="-122"/>
              </a:rPr>
              <a:t>不低于</a:t>
            </a:r>
            <a:r>
              <a:rPr lang="zh-TW" sz="1900" b="1">
                <a:solidFill>
                  <a:srgbClr val="F50405"/>
                </a:solidFill>
                <a:latin typeface="黑体" panose="02010609060101010101" charset="-122"/>
                <a:ea typeface="黑体" panose="02010609060101010101" charset="-122"/>
                <a:cs typeface="黑体" panose="02010609060101010101" charset="-122"/>
              </a:rPr>
              <a:t>10%</a:t>
            </a:r>
            <a:endParaRPr lang="zh-TW" sz="1900" b="1">
              <a:solidFill>
                <a:srgbClr val="F50405"/>
              </a:solidFill>
              <a:latin typeface="黑体" panose="02010609060101010101" charset="-122"/>
              <a:ea typeface="黑体" panose="02010609060101010101" charset="-122"/>
              <a:cs typeface="黑体" panose="02010609060101010101" charset="-122"/>
            </a:endParaRPr>
          </a:p>
        </p:txBody>
      </p:sp>
      <p:sp>
        <p:nvSpPr>
          <p:cNvPr id="6" name="矩形 5"/>
          <p:cNvSpPr/>
          <p:nvPr/>
        </p:nvSpPr>
        <p:spPr>
          <a:xfrm>
            <a:off x="2356104" y="4672584"/>
            <a:ext cx="1612392" cy="315468"/>
          </a:xfrm>
          <a:prstGeom prst="rect">
            <a:avLst/>
          </a:prstGeom>
          <a:solidFill>
            <a:srgbClr val="FFFFFF"/>
          </a:solidFill>
        </p:spPr>
        <p:txBody>
          <a:bodyPr wrap="none" lIns="0" tIns="0" rIns="0" bIns="0">
            <a:noAutofit/>
          </a:bodyPr>
          <a:p>
            <a:pPr indent="0" algn="ctr"/>
            <a:endParaRPr lang="zh-TW" sz="1900">
              <a:solidFill>
                <a:srgbClr val="DD535E"/>
              </a:solidFill>
              <a:latin typeface="MingLiU" panose="02020509000000000000" charset="-120"/>
              <a:ea typeface="MingLiU" panose="02020509000000000000" charset="-120"/>
            </a:endParaRPr>
          </a:p>
        </p:txBody>
      </p:sp>
      <p:sp>
        <p:nvSpPr>
          <p:cNvPr id="7" name="矩形 6"/>
          <p:cNvSpPr/>
          <p:nvPr/>
        </p:nvSpPr>
        <p:spPr>
          <a:xfrm>
            <a:off x="2180844" y="5944235"/>
            <a:ext cx="1612392" cy="783336"/>
          </a:xfrm>
          <a:prstGeom prst="rect">
            <a:avLst/>
          </a:prstGeom>
          <a:solidFill>
            <a:srgbClr val="FFFFFF"/>
          </a:solidFill>
        </p:spPr>
        <p:txBody>
          <a:bodyPr wrap="none" lIns="0" tIns="0" rIns="0" bIns="0">
            <a:noAutofit/>
          </a:bodyPr>
          <a:p>
            <a:pPr indent="0"/>
            <a:r>
              <a:rPr lang="zh-CN" altLang="zh-TW" sz="3100">
                <a:solidFill>
                  <a:schemeClr val="accent5">
                    <a:lumMod val="75000"/>
                  </a:schemeClr>
                </a:solidFill>
                <a:latin typeface="MingLiU" panose="02020509000000000000" charset="-120"/>
                <a:ea typeface="宋体" panose="02010600030101010101" pitchFamily="2" charset="-122"/>
              </a:rPr>
              <a:t>职工总数</a:t>
            </a:r>
            <a:endParaRPr lang="zh-CN" altLang="zh-TW" sz="3100">
              <a:solidFill>
                <a:schemeClr val="accent5">
                  <a:lumMod val="75000"/>
                </a:schemeClr>
              </a:solidFill>
              <a:latin typeface="MingLiU" panose="02020509000000000000" charset="-120"/>
              <a:ea typeface="宋体" panose="02010600030101010101" pitchFamily="2" charset="-122"/>
            </a:endParaRPr>
          </a:p>
        </p:txBody>
      </p:sp>
      <p:sp>
        <p:nvSpPr>
          <p:cNvPr id="8" name="矩形 7"/>
          <p:cNvSpPr/>
          <p:nvPr/>
        </p:nvSpPr>
        <p:spPr>
          <a:xfrm>
            <a:off x="5626608" y="2609088"/>
            <a:ext cx="3877056" cy="4005072"/>
          </a:xfrm>
          <a:prstGeom prst="rect">
            <a:avLst/>
          </a:prstGeom>
          <a:solidFill>
            <a:srgbClr val="FFFFFF"/>
          </a:solidFill>
        </p:spPr>
        <p:txBody>
          <a:bodyPr lIns="0" tIns="0" rIns="0" bIns="0">
            <a:noAutofit/>
          </a:bodyPr>
          <a:p>
            <a:pPr marL="372110" indent="-317500" algn="just">
              <a:lnSpc>
                <a:spcPts val="2355"/>
              </a:lnSpc>
            </a:pPr>
            <a:r>
              <a:rPr lang="en-US" sz="1900">
                <a:solidFill>
                  <a:schemeClr val="tx1"/>
                </a:solidFill>
                <a:latin typeface="黑体" panose="02010609060101010101" charset="-122"/>
                <a:ea typeface="黑体" panose="02010609060101010101" charset="-122"/>
                <a:cs typeface="黑体" panose="02010609060101010101" charset="-122"/>
              </a:rPr>
              <a:t>  </a:t>
            </a:r>
            <a:r>
              <a:rPr lang="en-US">
                <a:solidFill>
                  <a:schemeClr val="tx1"/>
                </a:solidFill>
                <a:latin typeface="黑体" panose="02010609060101010101" charset="-122"/>
                <a:ea typeface="黑体" panose="02010609060101010101" charset="-122"/>
                <a:cs typeface="黑体" panose="02010609060101010101" charset="-122"/>
              </a:rPr>
              <a:t>科技人员是指直接从事研发和相</a:t>
            </a:r>
            <a:endParaRPr lang="en-US">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en-US">
                <a:solidFill>
                  <a:schemeClr val="tx1"/>
                </a:solidFill>
                <a:latin typeface="黑体" panose="02010609060101010101" charset="-122"/>
                <a:ea typeface="黑体" panose="02010609060101010101" charset="-122"/>
                <a:cs typeface="黑体" panose="02010609060101010101" charset="-122"/>
              </a:rPr>
              <a:t>关技术创新活动，以及专门从事</a:t>
            </a:r>
            <a:endParaRPr lang="en-US">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en-US">
                <a:solidFill>
                  <a:schemeClr val="tx1"/>
                </a:solidFill>
                <a:latin typeface="黑体" panose="02010609060101010101" charset="-122"/>
                <a:ea typeface="黑体" panose="02010609060101010101" charset="-122"/>
                <a:cs typeface="黑体" panose="02010609060101010101" charset="-122"/>
              </a:rPr>
              <a:t>上述活动的管理和提供直接服务</a:t>
            </a:r>
            <a:endParaRPr lang="en-US">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en-US">
                <a:solidFill>
                  <a:schemeClr val="tx1"/>
                </a:solidFill>
                <a:latin typeface="黑体" panose="02010609060101010101" charset="-122"/>
                <a:ea typeface="黑体" panose="02010609060101010101" charset="-122"/>
                <a:cs typeface="黑体" panose="02010609060101010101" charset="-122"/>
              </a:rPr>
              <a:t>的，累计实际工作时间在183天</a:t>
            </a:r>
            <a:endParaRPr lang="en-US">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en-US">
                <a:solidFill>
                  <a:schemeClr val="tx1"/>
                </a:solidFill>
                <a:latin typeface="黑体" panose="02010609060101010101" charset="-122"/>
                <a:ea typeface="黑体" panose="02010609060101010101" charset="-122"/>
                <a:cs typeface="黑体" panose="02010609060101010101" charset="-122"/>
              </a:rPr>
              <a:t>以上的人员。</a:t>
            </a:r>
            <a:endParaRPr lang="en-US">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zh-TW">
                <a:solidFill>
                  <a:schemeClr val="tx1"/>
                </a:solidFill>
                <a:latin typeface="黑体" panose="02010609060101010101" charset="-122"/>
                <a:ea typeface="黑体" panose="02010609060101010101" charset="-122"/>
                <a:cs typeface="黑体" panose="02010609060101010101" charset="-122"/>
              </a:rPr>
              <a:t> 在职人员：通过企业是否签订</a:t>
            </a:r>
            <a:endParaRPr lang="zh-TW">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zh-TW">
                <a:solidFill>
                  <a:schemeClr val="tx1"/>
                </a:solidFill>
                <a:latin typeface="黑体" panose="02010609060101010101" charset="-122"/>
                <a:ea typeface="黑体" panose="02010609060101010101" charset="-122"/>
                <a:cs typeface="黑体" panose="02010609060101010101" charset="-122"/>
              </a:rPr>
              <a:t>了劳动合同或缴纳社会保险费</a:t>
            </a:r>
            <a:endParaRPr lang="zh-TW">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zh-TW">
                <a:solidFill>
                  <a:schemeClr val="tx1"/>
                </a:solidFill>
                <a:latin typeface="黑体" panose="02010609060101010101" charset="-122"/>
                <a:ea typeface="黑体" panose="02010609060101010101" charset="-122"/>
                <a:cs typeface="黑体" panose="02010609060101010101" charset="-122"/>
              </a:rPr>
              <a:t>来鉴别。</a:t>
            </a:r>
            <a:endParaRPr lang="zh-TW">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zh-TW">
                <a:solidFill>
                  <a:schemeClr val="tx1"/>
                </a:solidFill>
                <a:latin typeface="黑体" panose="02010609060101010101" charset="-122"/>
                <a:ea typeface="黑体" panose="02010609060101010101" charset="-122"/>
                <a:cs typeface="黑体" panose="02010609060101010101" charset="-122"/>
              </a:rPr>
              <a:t> 兼职、临时聘用人员：全年须</a:t>
            </a:r>
            <a:endParaRPr lang="zh-TW">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zh-TW">
                <a:solidFill>
                  <a:schemeClr val="tx1"/>
                </a:solidFill>
                <a:latin typeface="黑体" panose="02010609060101010101" charset="-122"/>
                <a:ea typeface="黑体" panose="02010609060101010101" charset="-122"/>
                <a:cs typeface="黑体" panose="02010609060101010101" charset="-122"/>
              </a:rPr>
              <a:t>在企业累计工作183天以上。</a:t>
            </a:r>
            <a:endParaRPr lang="zh-TW">
              <a:solidFill>
                <a:schemeClr val="tx1"/>
              </a:solidFill>
              <a:latin typeface="黑体" panose="02010609060101010101" charset="-122"/>
              <a:ea typeface="黑体" panose="02010609060101010101" charset="-122"/>
              <a:cs typeface="黑体" panose="02010609060101010101" charset="-122"/>
            </a:endParaRPr>
          </a:p>
          <a:p>
            <a:pPr marL="372110" indent="-317500" algn="just">
              <a:lnSpc>
                <a:spcPts val="2355"/>
              </a:lnSpc>
            </a:pPr>
            <a:r>
              <a:rPr lang="zh-TW">
                <a:solidFill>
                  <a:schemeClr val="tx1"/>
                </a:solidFill>
                <a:latin typeface="黑体" panose="02010609060101010101" charset="-122"/>
                <a:ea typeface="黑体" panose="02010609060101010101" charset="-122"/>
                <a:cs typeface="黑体" panose="02010609060101010101" charset="-122"/>
              </a:rPr>
              <a:t> 统计方法：全年月平均数。</a:t>
            </a:r>
            <a:endParaRPr lang="zh-TW">
              <a:solidFill>
                <a:schemeClr val="tx1"/>
              </a:solidFill>
              <a:latin typeface="黑体" panose="02010609060101010101" charset="-122"/>
              <a:ea typeface="黑体" panose="02010609060101010101" charset="-122"/>
              <a:cs typeface="黑体" panose="02010609060101010101" charset="-122"/>
            </a:endParaRPr>
          </a:p>
        </p:txBody>
      </p:sp>
      <p:sp>
        <p:nvSpPr>
          <p:cNvPr id="9" name="椭圆 8"/>
          <p:cNvSpPr/>
          <p:nvPr/>
        </p:nvSpPr>
        <p:spPr>
          <a:xfrm>
            <a:off x="1604645" y="2559685"/>
            <a:ext cx="1071245" cy="1056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兼职</a:t>
            </a:r>
            <a:endParaRPr lang="zh-CN" altLang="en-US"/>
          </a:p>
        </p:txBody>
      </p:sp>
      <p:sp>
        <p:nvSpPr>
          <p:cNvPr id="10" name="椭圆 9"/>
          <p:cNvSpPr/>
          <p:nvPr/>
        </p:nvSpPr>
        <p:spPr>
          <a:xfrm>
            <a:off x="3117215" y="2055495"/>
            <a:ext cx="1054735" cy="1054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在职</a:t>
            </a:r>
            <a:endParaRPr lang="zh-CN" altLang="en-US"/>
          </a:p>
        </p:txBody>
      </p:sp>
      <p:sp>
        <p:nvSpPr>
          <p:cNvPr id="11" name="椭圆 10"/>
          <p:cNvSpPr/>
          <p:nvPr/>
        </p:nvSpPr>
        <p:spPr>
          <a:xfrm>
            <a:off x="2828925" y="3466465"/>
            <a:ext cx="1071245" cy="968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临时聘用</a:t>
            </a:r>
            <a:endParaRPr lang="zh-CN" altLang="en-US"/>
          </a:p>
        </p:txBody>
      </p:sp>
      <p:sp>
        <p:nvSpPr>
          <p:cNvPr id="13" name="下箭头 12"/>
          <p:cNvSpPr/>
          <p:nvPr/>
        </p:nvSpPr>
        <p:spPr>
          <a:xfrm>
            <a:off x="2510155" y="4719955"/>
            <a:ext cx="953135" cy="9486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1011936" y="2084832"/>
            <a:ext cx="8494776" cy="472440"/>
          </a:xfrm>
          <a:prstGeom prst="rect">
            <a:avLst/>
          </a:prstGeom>
        </p:spPr>
      </p:pic>
      <p:pic>
        <p:nvPicPr>
          <p:cNvPr id="3" name="图片 2"/>
          <p:cNvPicPr>
            <a:picLocks noChangeAspect="1"/>
          </p:cNvPicPr>
          <p:nvPr/>
        </p:nvPicPr>
        <p:blipFill>
          <a:blip r:embed="rId2"/>
          <a:stretch>
            <a:fillRect/>
          </a:stretch>
        </p:blipFill>
        <p:spPr>
          <a:xfrm>
            <a:off x="8196072" y="5526024"/>
            <a:ext cx="1633728" cy="1572768"/>
          </a:xfrm>
          <a:prstGeom prst="rect">
            <a:avLst/>
          </a:prstGeom>
        </p:spPr>
      </p:pic>
      <p:sp>
        <p:nvSpPr>
          <p:cNvPr id="4" name="矩形 3"/>
          <p:cNvSpPr/>
          <p:nvPr/>
        </p:nvSpPr>
        <p:spPr>
          <a:xfrm>
            <a:off x="1322832" y="777240"/>
            <a:ext cx="3014472" cy="420624"/>
          </a:xfrm>
          <a:prstGeom prst="rect">
            <a:avLst/>
          </a:prstGeom>
          <a:solidFill>
            <a:srgbClr val="FFFFFF"/>
          </a:solidFill>
        </p:spPr>
        <p:txBody>
          <a:bodyPr wrap="none" lIns="0" tIns="0" rIns="0" bIns="0">
            <a:noAutofit/>
          </a:bodyPr>
          <a:p>
            <a:pPr indent="0"/>
            <a:r>
              <a:rPr lang="zh-CN" sz="3600" b="1">
                <a:solidFill>
                  <a:schemeClr val="tx1"/>
                </a:solidFill>
                <a:latin typeface="黑体" panose="02010609060101010101" charset="-122"/>
                <a:ea typeface="黑体" panose="02010609060101010101" charset="-122"/>
                <a:cs typeface="黑体" panose="02010609060101010101" charset="-122"/>
              </a:rPr>
              <a:t>4</a:t>
            </a:r>
            <a:r>
              <a:rPr lang="zh-CN" sz="3600">
                <a:solidFill>
                  <a:schemeClr val="tx1"/>
                </a:solidFill>
                <a:latin typeface="黑体" panose="02010609060101010101" charset="-122"/>
                <a:ea typeface="黑体" panose="02010609060101010101" charset="-122"/>
                <a:cs typeface="黑体" panose="02010609060101010101" charset="-122"/>
              </a:rPr>
              <a:t>、</a:t>
            </a:r>
            <a:r>
              <a:rPr lang="zh-TW" sz="3600">
                <a:solidFill>
                  <a:schemeClr val="tx1"/>
                </a:solidFill>
                <a:latin typeface="黑体" panose="02010609060101010101" charset="-122"/>
                <a:ea typeface="黑体" panose="02010609060101010101" charset="-122"/>
                <a:cs typeface="黑体" panose="02010609060101010101" charset="-122"/>
              </a:rPr>
              <a:t>研发费用比例</a:t>
            </a:r>
            <a:endParaRPr lang="zh-TW" sz="3600">
              <a:solidFill>
                <a:schemeClr val="tx1"/>
              </a:solidFill>
              <a:latin typeface="黑体" panose="02010609060101010101" charset="-122"/>
              <a:ea typeface="黑体" panose="02010609060101010101" charset="-122"/>
              <a:cs typeface="黑体" panose="02010609060101010101" charset="-122"/>
            </a:endParaRPr>
          </a:p>
        </p:txBody>
      </p:sp>
      <p:sp>
        <p:nvSpPr>
          <p:cNvPr id="5" name="矩形 4"/>
          <p:cNvSpPr/>
          <p:nvPr/>
        </p:nvSpPr>
        <p:spPr>
          <a:xfrm>
            <a:off x="1277112" y="2758440"/>
            <a:ext cx="8135112" cy="280416"/>
          </a:xfrm>
          <a:prstGeom prst="rect">
            <a:avLst/>
          </a:prstGeom>
          <a:solidFill>
            <a:srgbClr val="FFFFFF"/>
          </a:solidFill>
        </p:spPr>
        <p:txBody>
          <a:bodyPr wrap="none" lIns="0" tIns="0" rIns="0" bIns="0">
            <a:noAutofit/>
          </a:bodyPr>
          <a:p>
            <a:pPr indent="0"/>
            <a:r>
              <a:rPr lang="zh-TW" sz="1900">
                <a:solidFill>
                  <a:srgbClr val="202267"/>
                </a:solidFill>
                <a:latin typeface="黑体" panose="02010609060101010101" charset="-122"/>
                <a:ea typeface="黑体" panose="02010609060101010101" charset="-122"/>
                <a:cs typeface="黑体" panose="02010609060101010101" charset="-122"/>
              </a:rPr>
              <a:t>近三个会计年度的研发费用总额占同期销售收入总额的比例符合如下要求:</a:t>
            </a:r>
            <a:endParaRPr lang="zh-TW" sz="1900">
              <a:solidFill>
                <a:srgbClr val="202267"/>
              </a:solidFill>
              <a:latin typeface="黑体" panose="02010609060101010101" charset="-122"/>
              <a:ea typeface="黑体" panose="02010609060101010101" charset="-122"/>
              <a:cs typeface="黑体" panose="02010609060101010101" charset="-122"/>
            </a:endParaRPr>
          </a:p>
        </p:txBody>
      </p:sp>
      <p:sp>
        <p:nvSpPr>
          <p:cNvPr id="6" name="矩形 5"/>
          <p:cNvSpPr/>
          <p:nvPr/>
        </p:nvSpPr>
        <p:spPr>
          <a:xfrm>
            <a:off x="1670304" y="3447288"/>
            <a:ext cx="7766304" cy="938784"/>
          </a:xfrm>
          <a:prstGeom prst="rect">
            <a:avLst/>
          </a:prstGeom>
          <a:solidFill>
            <a:srgbClr val="FFFFFF"/>
          </a:solidFill>
        </p:spPr>
        <p:txBody>
          <a:bodyPr lIns="0" tIns="0" rIns="0" bIns="0">
            <a:noAutofit/>
          </a:bodyPr>
          <a:p>
            <a:pPr indent="0">
              <a:spcAft>
                <a:spcPts val="2030"/>
              </a:spcAft>
            </a:pPr>
            <a:r>
              <a:rPr lang="en-US" sz="1900">
                <a:solidFill>
                  <a:srgbClr val="202267"/>
                </a:solidFill>
                <a:latin typeface="黑体" panose="02010609060101010101" charset="-122"/>
                <a:ea typeface="黑体" panose="02010609060101010101" charset="-122"/>
                <a:cs typeface="黑体" panose="02010609060101010101" charset="-122"/>
              </a:rPr>
              <a:t>•</a:t>
            </a:r>
            <a:r>
              <a:rPr lang="zh-TW" sz="1900">
                <a:solidFill>
                  <a:srgbClr val="202267"/>
                </a:solidFill>
                <a:latin typeface="黑体" panose="02010609060101010101" charset="-122"/>
                <a:ea typeface="黑体" panose="02010609060101010101" charset="-122"/>
                <a:cs typeface="黑体" panose="02010609060101010101" charset="-122"/>
              </a:rPr>
              <a:t>最近一年销售收</a:t>
            </a:r>
            <a:r>
              <a:rPr lang="zh-TW" sz="1900">
                <a:solidFill>
                  <a:srgbClr val="9F102D"/>
                </a:solidFill>
                <a:latin typeface="黑体" panose="02010609060101010101" charset="-122"/>
                <a:ea typeface="黑体" panose="02010609060101010101" charset="-122"/>
                <a:cs typeface="黑体" panose="02010609060101010101" charset="-122"/>
              </a:rPr>
              <a:t>入小于</a:t>
            </a:r>
            <a:r>
              <a:rPr lang="zh-TW" sz="1900" b="1">
                <a:solidFill>
                  <a:srgbClr val="F50405"/>
                </a:solidFill>
                <a:latin typeface="黑体" panose="02010609060101010101" charset="-122"/>
                <a:ea typeface="黑体" panose="02010609060101010101" charset="-122"/>
                <a:cs typeface="黑体" panose="02010609060101010101" charset="-122"/>
              </a:rPr>
              <a:t>5,000</a:t>
            </a:r>
            <a:r>
              <a:rPr lang="zh-TW" sz="1900">
                <a:solidFill>
                  <a:srgbClr val="9F102D"/>
                </a:solidFill>
                <a:latin typeface="黑体" panose="02010609060101010101" charset="-122"/>
                <a:ea typeface="黑体" panose="02010609060101010101" charset="-122"/>
                <a:cs typeface="黑体" panose="02010609060101010101" charset="-122"/>
              </a:rPr>
              <a:t>万元的</a:t>
            </a:r>
            <a:r>
              <a:rPr lang="zh-TW" sz="1900">
                <a:solidFill>
                  <a:srgbClr val="202267"/>
                </a:solidFill>
                <a:latin typeface="黑体" panose="02010609060101010101" charset="-122"/>
                <a:ea typeface="黑体" panose="02010609060101010101" charset="-122"/>
                <a:cs typeface="黑体" panose="02010609060101010101" charset="-122"/>
              </a:rPr>
              <a:t>企业，比例不低于</a:t>
            </a:r>
            <a:r>
              <a:rPr lang="zh-TW" sz="1900" b="1">
                <a:solidFill>
                  <a:srgbClr val="F50405"/>
                </a:solidFill>
                <a:latin typeface="黑体" panose="02010609060101010101" charset="-122"/>
                <a:ea typeface="黑体" panose="02010609060101010101" charset="-122"/>
                <a:cs typeface="黑体" panose="02010609060101010101" charset="-122"/>
              </a:rPr>
              <a:t>5%；</a:t>
            </a:r>
            <a:endParaRPr lang="zh-TW" sz="1900" b="1">
              <a:solidFill>
                <a:srgbClr val="F50405"/>
              </a:solidFill>
              <a:latin typeface="黑体" panose="02010609060101010101" charset="-122"/>
              <a:ea typeface="黑体" panose="02010609060101010101" charset="-122"/>
              <a:cs typeface="黑体" panose="02010609060101010101" charset="-122"/>
            </a:endParaRPr>
          </a:p>
          <a:p>
            <a:pPr indent="0"/>
            <a:r>
              <a:rPr lang="zh-TW" sz="1900">
                <a:solidFill>
                  <a:srgbClr val="202267"/>
                </a:solidFill>
                <a:latin typeface="黑体" panose="02010609060101010101" charset="-122"/>
                <a:ea typeface="黑体" panose="02010609060101010101" charset="-122"/>
                <a:cs typeface="黑体" panose="02010609060101010101" charset="-122"/>
              </a:rPr>
              <a:t>・最近一年销售收入在</a:t>
            </a:r>
            <a:r>
              <a:rPr lang="zh-TW" sz="1900" b="1">
                <a:solidFill>
                  <a:srgbClr val="F50405"/>
                </a:solidFill>
                <a:latin typeface="黑体" panose="02010609060101010101" charset="-122"/>
                <a:ea typeface="黑体" panose="02010609060101010101" charset="-122"/>
                <a:cs typeface="黑体" panose="02010609060101010101" charset="-122"/>
              </a:rPr>
              <a:t>5,000</a:t>
            </a:r>
            <a:r>
              <a:rPr lang="zh-TW" sz="1900">
                <a:solidFill>
                  <a:srgbClr val="F50405"/>
                </a:solidFill>
                <a:latin typeface="黑体" panose="02010609060101010101" charset="-122"/>
                <a:ea typeface="黑体" panose="02010609060101010101" charset="-122"/>
                <a:cs typeface="黑体" panose="02010609060101010101" charset="-122"/>
              </a:rPr>
              <a:t>万元至</a:t>
            </a:r>
            <a:r>
              <a:rPr lang="zh-TW" sz="1900" b="1">
                <a:solidFill>
                  <a:srgbClr val="F50405"/>
                </a:solidFill>
                <a:latin typeface="黑体" panose="02010609060101010101" charset="-122"/>
                <a:ea typeface="黑体" panose="02010609060101010101" charset="-122"/>
                <a:cs typeface="黑体" panose="02010609060101010101" charset="-122"/>
              </a:rPr>
              <a:t>20,000</a:t>
            </a:r>
            <a:r>
              <a:rPr lang="zh-TW" sz="1900">
                <a:solidFill>
                  <a:srgbClr val="9F102D"/>
                </a:solidFill>
                <a:latin typeface="黑体" panose="02010609060101010101" charset="-122"/>
                <a:ea typeface="黑体" panose="02010609060101010101" charset="-122"/>
                <a:cs typeface="黑体" panose="02010609060101010101" charset="-122"/>
              </a:rPr>
              <a:t>万元的</a:t>
            </a:r>
            <a:r>
              <a:rPr lang="zh-TW" sz="1900">
                <a:solidFill>
                  <a:srgbClr val="202267"/>
                </a:solidFill>
                <a:latin typeface="黑体" panose="02010609060101010101" charset="-122"/>
                <a:ea typeface="黑体" panose="02010609060101010101" charset="-122"/>
                <a:cs typeface="黑体" panose="02010609060101010101" charset="-122"/>
              </a:rPr>
              <a:t>企业，比例不低于</a:t>
            </a:r>
            <a:r>
              <a:rPr lang="zh-TW" sz="1900" b="1">
                <a:solidFill>
                  <a:srgbClr val="F50405"/>
                </a:solidFill>
                <a:latin typeface="黑体" panose="02010609060101010101" charset="-122"/>
                <a:ea typeface="黑体" panose="02010609060101010101" charset="-122"/>
                <a:cs typeface="黑体" panose="02010609060101010101" charset="-122"/>
              </a:rPr>
              <a:t>4%；</a:t>
            </a:r>
            <a:endParaRPr lang="zh-TW" sz="1900" b="1">
              <a:solidFill>
                <a:srgbClr val="F50405"/>
              </a:solidFill>
              <a:latin typeface="黑体" panose="02010609060101010101" charset="-122"/>
              <a:ea typeface="黑体" panose="02010609060101010101" charset="-122"/>
              <a:cs typeface="黑体" panose="02010609060101010101" charset="-122"/>
            </a:endParaRPr>
          </a:p>
        </p:txBody>
      </p:sp>
      <p:sp>
        <p:nvSpPr>
          <p:cNvPr id="7" name="矩形 6"/>
          <p:cNvSpPr/>
          <p:nvPr/>
        </p:nvSpPr>
        <p:spPr>
          <a:xfrm>
            <a:off x="1999488" y="4760976"/>
            <a:ext cx="6641592" cy="283464"/>
          </a:xfrm>
          <a:prstGeom prst="rect">
            <a:avLst/>
          </a:prstGeom>
          <a:solidFill>
            <a:srgbClr val="FFFFFF"/>
          </a:solidFill>
        </p:spPr>
        <p:txBody>
          <a:bodyPr wrap="none" lIns="0" tIns="0" rIns="0" bIns="0">
            <a:noAutofit/>
          </a:bodyPr>
          <a:p>
            <a:pPr indent="317500"/>
            <a:r>
              <a:rPr lang="zh-TW" sz="1900">
                <a:solidFill>
                  <a:srgbClr val="202267"/>
                </a:solidFill>
                <a:latin typeface="黑体" panose="02010609060101010101" charset="-122"/>
                <a:ea typeface="黑体" panose="02010609060101010101" charset="-122"/>
                <a:cs typeface="黑体" panose="02010609060101010101" charset="-122"/>
              </a:rPr>
              <a:t>最近一年销售收入在</a:t>
            </a:r>
            <a:r>
              <a:rPr lang="zh-TW" sz="1900" b="1">
                <a:solidFill>
                  <a:srgbClr val="F50405"/>
                </a:solidFill>
                <a:latin typeface="黑体" panose="02010609060101010101" charset="-122"/>
                <a:ea typeface="黑体" panose="02010609060101010101" charset="-122"/>
                <a:cs typeface="黑体" panose="02010609060101010101" charset="-122"/>
              </a:rPr>
              <a:t>20,000</a:t>
            </a:r>
            <a:r>
              <a:rPr lang="zh-TW" sz="1900">
                <a:solidFill>
                  <a:srgbClr val="F50405"/>
                </a:solidFill>
                <a:latin typeface="黑体" panose="02010609060101010101" charset="-122"/>
                <a:ea typeface="黑体" panose="02010609060101010101" charset="-122"/>
                <a:cs typeface="黑体" panose="02010609060101010101" charset="-122"/>
              </a:rPr>
              <a:t>万元</a:t>
            </a:r>
            <a:r>
              <a:rPr lang="zh-TW" sz="1900">
                <a:solidFill>
                  <a:srgbClr val="9F102D"/>
                </a:solidFill>
                <a:latin typeface="黑体" panose="02010609060101010101" charset="-122"/>
                <a:ea typeface="黑体" panose="02010609060101010101" charset="-122"/>
                <a:cs typeface="黑体" panose="02010609060101010101" charset="-122"/>
              </a:rPr>
              <a:t>以上的</a:t>
            </a:r>
            <a:r>
              <a:rPr lang="zh-TW" sz="1900">
                <a:solidFill>
                  <a:srgbClr val="202267"/>
                </a:solidFill>
                <a:latin typeface="黑体" panose="02010609060101010101" charset="-122"/>
                <a:ea typeface="黑体" panose="02010609060101010101" charset="-122"/>
                <a:cs typeface="黑体" panose="02010609060101010101" charset="-122"/>
              </a:rPr>
              <a:t>企业，比例不低于</a:t>
            </a:r>
            <a:r>
              <a:rPr lang="zh-TW" sz="1900" b="1">
                <a:solidFill>
                  <a:srgbClr val="F50405"/>
                </a:solidFill>
                <a:latin typeface="黑体" panose="02010609060101010101" charset="-122"/>
                <a:ea typeface="黑体" panose="02010609060101010101" charset="-122"/>
                <a:cs typeface="黑体" panose="02010609060101010101" charset="-122"/>
              </a:rPr>
              <a:t>3%</a:t>
            </a:r>
            <a:r>
              <a:rPr lang="en-US" sz="1900" b="1">
                <a:solidFill>
                  <a:srgbClr val="202267"/>
                </a:solidFill>
                <a:latin typeface="黑体" panose="02010609060101010101" charset="-122"/>
                <a:ea typeface="黑体" panose="02010609060101010101" charset="-122"/>
                <a:cs typeface="黑体" panose="02010609060101010101" charset="-122"/>
              </a:rPr>
              <a:t>o</a:t>
            </a:r>
            <a:endParaRPr lang="en-US" sz="1900" b="1">
              <a:solidFill>
                <a:srgbClr val="202267"/>
              </a:solidFill>
              <a:latin typeface="黑体" panose="02010609060101010101" charset="-122"/>
              <a:ea typeface="黑体" panose="02010609060101010101" charset="-122"/>
              <a:cs typeface="黑体" panose="02010609060101010101" charset="-122"/>
            </a:endParaRPr>
          </a:p>
        </p:txBody>
      </p:sp>
      <p:sp>
        <p:nvSpPr>
          <p:cNvPr id="8" name="矩形 7"/>
          <p:cNvSpPr/>
          <p:nvPr/>
        </p:nvSpPr>
        <p:spPr>
          <a:xfrm>
            <a:off x="9022080" y="4995672"/>
            <a:ext cx="509016" cy="521208"/>
          </a:xfrm>
          <a:prstGeom prst="rect">
            <a:avLst/>
          </a:prstGeom>
          <a:solidFill>
            <a:srgbClr val="FFFFFF"/>
          </a:solidFill>
        </p:spPr>
        <p:txBody>
          <a:bodyPr wrap="none" lIns="0" tIns="0" rIns="0" bIns="0">
            <a:noAutofit/>
          </a:bodyPr>
          <a:p>
            <a:pPr indent="0" algn="just"/>
            <a:r>
              <a:rPr lang="zh-TW" sz="4400" i="1">
                <a:solidFill>
                  <a:srgbClr val="085774"/>
                </a:solidFill>
                <a:latin typeface="MingLiU" panose="02020509000000000000" charset="-120"/>
                <a:ea typeface="MingLiU" panose="02020509000000000000" charset="-120"/>
              </a:rPr>
              <a:t>丿</a:t>
            </a:r>
            <a:endParaRPr lang="zh-TW" sz="4400" i="1">
              <a:solidFill>
                <a:srgbClr val="085774"/>
              </a:solidFill>
              <a:latin typeface="MingLiU" panose="02020509000000000000" charset="-120"/>
              <a:ea typeface="MingLiU" panose="02020509000000000000" charset="-120"/>
            </a:endParaRPr>
          </a:p>
        </p:txBody>
      </p:sp>
      <p:sp>
        <p:nvSpPr>
          <p:cNvPr id="9" name="矩形 8"/>
          <p:cNvSpPr/>
          <p:nvPr/>
        </p:nvSpPr>
        <p:spPr>
          <a:xfrm>
            <a:off x="2121408" y="6010656"/>
            <a:ext cx="5690616" cy="969264"/>
          </a:xfrm>
          <a:prstGeom prst="rect">
            <a:avLst/>
          </a:prstGeom>
          <a:solidFill>
            <a:srgbClr val="FFFFFF"/>
          </a:solidFill>
        </p:spPr>
        <p:txBody>
          <a:bodyPr lIns="0" tIns="0" rIns="0" bIns="0">
            <a:noAutofit/>
          </a:bodyPr>
          <a:p>
            <a:pPr indent="38100">
              <a:lnSpc>
                <a:spcPts val="1975"/>
              </a:lnSpc>
            </a:pPr>
            <a:r>
              <a:rPr lang="zh-TW" sz="1700">
                <a:solidFill>
                  <a:srgbClr val="F50405"/>
                </a:solidFill>
                <a:latin typeface="MingLiU" panose="02020509000000000000" charset="-120"/>
                <a:ea typeface="MingLiU" panose="02020509000000000000" charset="-120"/>
              </a:rPr>
              <a:t>销售收入：主营业务收入与其他业务收入之和。主营业 务收入与其他业务收入按照企业所得税年度纳税申报表 的口径计算。</a:t>
            </a:r>
            <a:endParaRPr lang="zh-TW" sz="1700">
              <a:solidFill>
                <a:srgbClr val="F50405"/>
              </a:solidFill>
              <a:latin typeface="MingLiU" panose="02020509000000000000" charset="-120"/>
              <a:ea typeface="MingLiU" panose="02020509000000000000" charset="-120"/>
            </a:endParaRPr>
          </a:p>
          <a:p>
            <a:pPr indent="431800">
              <a:lnSpc>
                <a:spcPts val="1975"/>
              </a:lnSpc>
            </a:pPr>
            <a:r>
              <a:rPr lang="en-US" sz="1700">
                <a:solidFill>
                  <a:srgbClr val="597C94"/>
                </a:solidFill>
                <a:latin typeface="MingLiU" panose="02020509000000000000" charset="-120"/>
              </a:rPr>
              <a:t>_</a:t>
            </a:r>
            <a:r>
              <a:rPr lang="zh-TW" sz="1700">
                <a:solidFill>
                  <a:srgbClr val="597C94"/>
                </a:solidFill>
                <a:latin typeface="MingLiU" panose="02020509000000000000" charset="-120"/>
                <a:ea typeface="MingLiU" panose="02020509000000000000" charset="-120"/>
              </a:rPr>
              <a:t>______________________________________________/</a:t>
            </a:r>
            <a:endParaRPr lang="zh-TW" sz="1700">
              <a:solidFill>
                <a:srgbClr val="597C94"/>
              </a:solidFill>
              <a:latin typeface="MingLiU" panose="02020509000000000000" charset="-120"/>
              <a:ea typeface="MingLiU" panose="02020509000000000000" charset="-120"/>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1356360" y="877824"/>
            <a:ext cx="3014472" cy="420624"/>
          </a:xfrm>
          <a:prstGeom prst="rect">
            <a:avLst/>
          </a:prstGeom>
          <a:solidFill>
            <a:srgbClr val="FFFFFF"/>
          </a:solidFill>
        </p:spPr>
        <p:txBody>
          <a:bodyPr wrap="none" lIns="0" tIns="0" rIns="0" bIns="0">
            <a:noAutofit/>
          </a:bodyPr>
          <a:p>
            <a:pPr indent="0"/>
            <a:r>
              <a:rPr lang="zh-CN" sz="3100" b="1">
                <a:solidFill>
                  <a:schemeClr val="tx1"/>
                </a:solidFill>
                <a:latin typeface="Arial" panose="020B0604020202020204"/>
                <a:ea typeface="Arial" panose="020B0604020202020204"/>
              </a:rPr>
              <a:t>4</a:t>
            </a:r>
            <a:r>
              <a:rPr lang="zh-CN" sz="3100" b="1">
                <a:solidFill>
                  <a:schemeClr val="tx1"/>
                </a:solidFill>
                <a:latin typeface="MingLiU" panose="02020509000000000000" charset="-120"/>
                <a:ea typeface="MingLiU" panose="02020509000000000000" charset="-120"/>
              </a:rPr>
              <a:t>、</a:t>
            </a:r>
            <a:r>
              <a:rPr lang="zh-TW" sz="3100" b="1">
                <a:solidFill>
                  <a:schemeClr val="tx1"/>
                </a:solidFill>
                <a:latin typeface="MingLiU" panose="02020509000000000000" charset="-120"/>
                <a:ea typeface="MingLiU" panose="02020509000000000000" charset="-120"/>
              </a:rPr>
              <a:t>研发费用比例</a:t>
            </a:r>
            <a:endParaRPr lang="zh-TW" sz="3100" b="1">
              <a:solidFill>
                <a:schemeClr val="tx1"/>
              </a:solidFill>
              <a:latin typeface="MingLiU" panose="02020509000000000000" charset="-120"/>
              <a:ea typeface="MingLiU" panose="02020509000000000000" charset="-120"/>
            </a:endParaRPr>
          </a:p>
        </p:txBody>
      </p:sp>
      <p:sp>
        <p:nvSpPr>
          <p:cNvPr id="3" name="矩形 2"/>
          <p:cNvSpPr/>
          <p:nvPr/>
        </p:nvSpPr>
        <p:spPr>
          <a:xfrm>
            <a:off x="1694688" y="2221992"/>
            <a:ext cx="2639568" cy="359664"/>
          </a:xfrm>
          <a:prstGeom prst="rect">
            <a:avLst/>
          </a:prstGeom>
          <a:solidFill>
            <a:srgbClr val="DCF0F8"/>
          </a:solidFill>
        </p:spPr>
        <p:txBody>
          <a:bodyPr wrap="none" lIns="0" tIns="0" rIns="0" bIns="0">
            <a:noAutofit/>
          </a:bodyPr>
          <a:p>
            <a:pPr indent="0"/>
            <a:r>
              <a:rPr lang="zh-TW" sz="1900">
                <a:solidFill>
                  <a:srgbClr val="F50405"/>
                </a:solidFill>
                <a:latin typeface="MingLiU" panose="02020509000000000000" charset="-120"/>
                <a:ea typeface="MingLiU" panose="02020509000000000000" charset="-120"/>
              </a:rPr>
              <a:t>企业研究开发活动</a:t>
            </a:r>
            <a:endParaRPr lang="zh-TW" sz="1900">
              <a:solidFill>
                <a:srgbClr val="F50405"/>
              </a:solidFill>
              <a:latin typeface="MingLiU" panose="02020509000000000000" charset="-120"/>
              <a:ea typeface="MingLiU" panose="02020509000000000000" charset="-120"/>
            </a:endParaRPr>
          </a:p>
        </p:txBody>
      </p:sp>
      <p:sp>
        <p:nvSpPr>
          <p:cNvPr id="4" name="矩形 3"/>
          <p:cNvSpPr/>
          <p:nvPr/>
        </p:nvSpPr>
        <p:spPr>
          <a:xfrm>
            <a:off x="1758696" y="3163824"/>
            <a:ext cx="6650736" cy="2072640"/>
          </a:xfrm>
          <a:prstGeom prst="rect">
            <a:avLst/>
          </a:prstGeom>
          <a:solidFill>
            <a:srgbClr val="FFFFFF"/>
          </a:solidFill>
        </p:spPr>
        <p:txBody>
          <a:bodyPr lIns="0" tIns="0" rIns="0" bIns="0">
            <a:noAutofit/>
          </a:bodyPr>
          <a:p>
            <a:pPr indent="635000">
              <a:lnSpc>
                <a:spcPts val="4710"/>
              </a:lnSpc>
            </a:pPr>
            <a:r>
              <a:rPr lang="zh-TW" sz="1900">
                <a:solidFill>
                  <a:srgbClr val="202267"/>
                </a:solidFill>
                <a:latin typeface="黑体" panose="02010609060101010101" charset="-122"/>
                <a:ea typeface="黑体" panose="02010609060101010101" charset="-122"/>
                <a:cs typeface="黑体" panose="02010609060101010101" charset="-122"/>
              </a:rPr>
              <a:t>企业为获得科学与技术（不包括社会科学、艺术或人文 学）新知识，</a:t>
            </a:r>
            <a:r>
              <a:rPr lang="zh-TW" sz="1900" u="sng">
                <a:solidFill>
                  <a:srgbClr val="202267"/>
                </a:solidFill>
                <a:latin typeface="黑体" panose="02010609060101010101" charset="-122"/>
                <a:ea typeface="黑体" panose="02010609060101010101" charset="-122"/>
                <a:cs typeface="黑体" panose="02010609060101010101" charset="-122"/>
              </a:rPr>
              <a:t>创造性运用科学技术新知识，或实质性改进技 术、产品（</a:t>
            </a:r>
            <a:r>
              <a:rPr lang="zh-CN" altLang="zh-TW" sz="1900" u="sng">
                <a:solidFill>
                  <a:srgbClr val="202267"/>
                </a:solidFill>
                <a:latin typeface="黑体" panose="02010609060101010101" charset="-122"/>
                <a:ea typeface="黑体" panose="02010609060101010101" charset="-122"/>
                <a:cs typeface="黑体" panose="02010609060101010101" charset="-122"/>
              </a:rPr>
              <a:t>服</a:t>
            </a:r>
            <a:r>
              <a:rPr lang="zh-TW" sz="1900" u="sng">
                <a:solidFill>
                  <a:srgbClr val="202267"/>
                </a:solidFill>
                <a:latin typeface="黑体" panose="02010609060101010101" charset="-122"/>
                <a:ea typeface="黑体" panose="02010609060101010101" charset="-122"/>
                <a:cs typeface="黑体" panose="02010609060101010101" charset="-122"/>
              </a:rPr>
              <a:t>务）、</a:t>
            </a:r>
            <a:r>
              <a:rPr lang="zh-TW" sz="1900" u="sng">
                <a:solidFill>
                  <a:srgbClr val="F50405"/>
                </a:solidFill>
                <a:latin typeface="黑体" panose="02010609060101010101" charset="-122"/>
                <a:ea typeface="黑体" panose="02010609060101010101" charset="-122"/>
                <a:cs typeface="黑体" panose="02010609060101010101" charset="-122"/>
              </a:rPr>
              <a:t>工艺</a:t>
            </a:r>
            <a:r>
              <a:rPr lang="zh-TW" sz="1900" u="sng">
                <a:solidFill>
                  <a:srgbClr val="202267"/>
                </a:solidFill>
                <a:latin typeface="黑体" panose="02010609060101010101" charset="-122"/>
                <a:ea typeface="黑体" panose="02010609060101010101" charset="-122"/>
                <a:cs typeface="黑体" panose="02010609060101010101" charset="-122"/>
              </a:rPr>
              <a:t>而持续</a:t>
            </a:r>
            <a:r>
              <a:rPr lang="zh-TW" sz="1900">
                <a:solidFill>
                  <a:srgbClr val="202267"/>
                </a:solidFill>
                <a:latin typeface="黑体" panose="02010609060101010101" charset="-122"/>
                <a:ea typeface="黑体" panose="02010609060101010101" charset="-122"/>
                <a:cs typeface="黑体" panose="02010609060101010101" charset="-122"/>
              </a:rPr>
              <a:t>进行的具有明确目标的活动。 不包括企业对产品（服务）的常规性升级或对某项科研成果</a:t>
            </a:r>
            <a:endParaRPr lang="zh-TW" sz="1900">
              <a:solidFill>
                <a:srgbClr val="202267"/>
              </a:solidFill>
              <a:latin typeface="黑体" panose="02010609060101010101" charset="-122"/>
              <a:ea typeface="黑体" panose="02010609060101010101" charset="-122"/>
              <a:cs typeface="黑体" panose="02010609060101010101" charset="-122"/>
            </a:endParaRPr>
          </a:p>
        </p:txBody>
      </p:sp>
      <p:sp>
        <p:nvSpPr>
          <p:cNvPr id="5" name="矩形 4"/>
          <p:cNvSpPr/>
          <p:nvPr/>
        </p:nvSpPr>
        <p:spPr>
          <a:xfrm>
            <a:off x="1764792" y="5556504"/>
            <a:ext cx="6635496" cy="277368"/>
          </a:xfrm>
          <a:prstGeom prst="rect">
            <a:avLst/>
          </a:prstGeom>
          <a:solidFill>
            <a:srgbClr val="FFFFFF"/>
          </a:solidFill>
        </p:spPr>
        <p:txBody>
          <a:bodyPr wrap="none" lIns="0" tIns="0" rIns="0" bIns="0">
            <a:noAutofit/>
          </a:bodyPr>
          <a:p>
            <a:pPr indent="0"/>
            <a:r>
              <a:rPr lang="zh-TW" sz="1900">
                <a:solidFill>
                  <a:srgbClr val="202267"/>
                </a:solidFill>
                <a:latin typeface="黑体" panose="02010609060101010101" charset="-122"/>
                <a:ea typeface="黑体" panose="02010609060101010101" charset="-122"/>
              </a:rPr>
              <a:t>直接应用等活动（如直接釆用新的材料、装置、产品、服务、</a:t>
            </a:r>
            <a:endParaRPr lang="zh-TW" sz="1900">
              <a:solidFill>
                <a:srgbClr val="202267"/>
              </a:solidFill>
              <a:latin typeface="黑体" panose="02010609060101010101" charset="-122"/>
              <a:ea typeface="黑体" panose="02010609060101010101" charset="-122"/>
            </a:endParaRPr>
          </a:p>
        </p:txBody>
      </p:sp>
      <p:sp>
        <p:nvSpPr>
          <p:cNvPr id="6" name="矩形 5"/>
          <p:cNvSpPr/>
          <p:nvPr/>
        </p:nvSpPr>
        <p:spPr>
          <a:xfrm>
            <a:off x="1764665" y="6153912"/>
            <a:ext cx="1886712" cy="274320"/>
          </a:xfrm>
          <a:prstGeom prst="rect">
            <a:avLst/>
          </a:prstGeom>
          <a:solidFill>
            <a:srgbClr val="FFFFFF"/>
          </a:solidFill>
        </p:spPr>
        <p:txBody>
          <a:bodyPr wrap="none" lIns="0" tIns="0" rIns="0" bIns="0">
            <a:noAutofit/>
          </a:bodyPr>
          <a:p>
            <a:pPr indent="0"/>
            <a:r>
              <a:rPr lang="zh-TW" sz="1900">
                <a:solidFill>
                  <a:srgbClr val="202267"/>
                </a:solidFill>
                <a:latin typeface="黑体" panose="02010609060101010101" charset="-122"/>
                <a:ea typeface="黑体" panose="02010609060101010101" charset="-122"/>
                <a:cs typeface="黑体" panose="02010609060101010101" charset="-122"/>
              </a:rPr>
              <a:t>工艺或知识等</a:t>
            </a:r>
            <a:r>
              <a:rPr lang="zh-CN" altLang="zh-TW" sz="1900">
                <a:solidFill>
                  <a:srgbClr val="202267"/>
                </a:solidFill>
                <a:latin typeface="黑体" panose="02010609060101010101" charset="-122"/>
                <a:ea typeface="黑体" panose="02010609060101010101" charset="-122"/>
                <a:cs typeface="黑体" panose="02010609060101010101" charset="-122"/>
              </a:rPr>
              <a:t>）。</a:t>
            </a:r>
            <a:endParaRPr lang="zh-CN" altLang="zh-TW" sz="1900">
              <a:solidFill>
                <a:srgbClr val="202267"/>
              </a:solidFill>
              <a:latin typeface="黑体" panose="02010609060101010101" charset="-122"/>
              <a:ea typeface="黑体" panose="02010609060101010101" charset="-122"/>
              <a:cs typeface="黑体" panose="02010609060101010101" charset="-122"/>
            </a:endParaRPr>
          </a:p>
        </p:txBody>
      </p:sp>
      <p:pic>
        <p:nvPicPr>
          <p:cNvPr id="7" name="图片 6"/>
          <p:cNvPicPr>
            <a:picLocks noChangeAspect="1"/>
          </p:cNvPicPr>
          <p:nvPr/>
        </p:nvPicPr>
        <p:blipFill>
          <a:blip r:embed="rId1"/>
          <a:stretch>
            <a:fillRect/>
          </a:stretch>
        </p:blipFill>
        <p:spPr>
          <a:xfrm>
            <a:off x="1029081" y="1407922"/>
            <a:ext cx="8494776" cy="472440"/>
          </a:xfrm>
          <a:prstGeom prst="rect">
            <a:avLst/>
          </a:prstGeom>
        </p:spPr>
      </p:pic>
      <p:pic>
        <p:nvPicPr>
          <p:cNvPr id="8" name="图片 7"/>
          <p:cNvPicPr>
            <a:picLocks noChangeAspect="1"/>
          </p:cNvPicPr>
          <p:nvPr/>
        </p:nvPicPr>
        <p:blipFill>
          <a:blip r:embed="rId1"/>
          <a:stretch>
            <a:fillRect/>
          </a:stretch>
        </p:blipFill>
        <p:spPr>
          <a:xfrm flipH="1" flipV="1">
            <a:off x="1172591" y="6664452"/>
            <a:ext cx="8494776" cy="47244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3675888" y="1862328"/>
            <a:ext cx="4809744" cy="3934968"/>
          </a:xfrm>
          <a:prstGeom prst="rect">
            <a:avLst/>
          </a:prstGeom>
        </p:spPr>
      </p:pic>
      <p:sp>
        <p:nvSpPr>
          <p:cNvPr id="3" name="矩形 2"/>
          <p:cNvSpPr/>
          <p:nvPr/>
        </p:nvSpPr>
        <p:spPr>
          <a:xfrm>
            <a:off x="1322832" y="798576"/>
            <a:ext cx="3014472" cy="417576"/>
          </a:xfrm>
          <a:prstGeom prst="rect">
            <a:avLst/>
          </a:prstGeom>
          <a:solidFill>
            <a:srgbClr val="FFFFFF"/>
          </a:solidFill>
        </p:spPr>
        <p:txBody>
          <a:bodyPr wrap="none" lIns="0" tIns="0" rIns="0" bIns="0">
            <a:noAutofit/>
          </a:bodyPr>
          <a:p>
            <a:pPr indent="0"/>
            <a:r>
              <a:rPr lang="zh-CN" sz="3100" b="1">
                <a:solidFill>
                  <a:srgbClr val="0156AF"/>
                </a:solidFill>
                <a:latin typeface="黑体" panose="02010609060101010101" charset="-122"/>
                <a:ea typeface="黑体" panose="02010609060101010101" charset="-122"/>
                <a:cs typeface="黑体" panose="02010609060101010101" charset="-122"/>
              </a:rPr>
              <a:t>4</a:t>
            </a:r>
            <a:r>
              <a:rPr lang="zh-CN" sz="3100">
                <a:solidFill>
                  <a:srgbClr val="0156AF"/>
                </a:solidFill>
                <a:latin typeface="黑体" panose="02010609060101010101" charset="-122"/>
                <a:ea typeface="黑体" panose="02010609060101010101" charset="-122"/>
                <a:cs typeface="黑体" panose="02010609060101010101" charset="-122"/>
              </a:rPr>
              <a:t>、</a:t>
            </a:r>
            <a:r>
              <a:rPr lang="zh-TW" sz="3100">
                <a:solidFill>
                  <a:srgbClr val="0156AF"/>
                </a:solidFill>
                <a:latin typeface="黑体" panose="02010609060101010101" charset="-122"/>
                <a:ea typeface="黑体" panose="02010609060101010101" charset="-122"/>
                <a:cs typeface="黑体" panose="02010609060101010101" charset="-122"/>
              </a:rPr>
              <a:t>研发费用比例</a:t>
            </a:r>
            <a:endParaRPr lang="zh-TW" sz="3100">
              <a:solidFill>
                <a:srgbClr val="0156AF"/>
              </a:solidFill>
              <a:latin typeface="黑体" panose="02010609060101010101" charset="-122"/>
              <a:ea typeface="黑体" panose="02010609060101010101" charset="-122"/>
              <a:cs typeface="黑体" panose="02010609060101010101" charset="-122"/>
            </a:endParaRPr>
          </a:p>
        </p:txBody>
      </p:sp>
      <p:sp>
        <p:nvSpPr>
          <p:cNvPr id="4" name="矩形 3"/>
          <p:cNvSpPr/>
          <p:nvPr/>
        </p:nvSpPr>
        <p:spPr>
          <a:xfrm>
            <a:off x="1484376" y="3907536"/>
            <a:ext cx="1207008" cy="411480"/>
          </a:xfrm>
          <a:prstGeom prst="rect">
            <a:avLst/>
          </a:prstGeom>
          <a:solidFill>
            <a:srgbClr val="FC0101"/>
          </a:solidFill>
        </p:spPr>
        <p:txBody>
          <a:bodyPr wrap="none" lIns="0" tIns="0" rIns="0" bIns="0">
            <a:noAutofit/>
          </a:bodyPr>
          <a:p>
            <a:pPr indent="0" algn="just"/>
            <a:r>
              <a:rPr lang="zh-TW" sz="3100">
                <a:solidFill>
                  <a:srgbClr val="FFFFFF"/>
                </a:solidFill>
                <a:latin typeface="MingLiU" panose="02020509000000000000" charset="-120"/>
                <a:ea typeface="MingLiU" panose="02020509000000000000" charset="-120"/>
              </a:rPr>
              <a:t>研发费</a:t>
            </a:r>
            <a:endParaRPr lang="zh-TW" sz="3100">
              <a:solidFill>
                <a:srgbClr val="FFFFFF"/>
              </a:solidFill>
              <a:latin typeface="MingLiU" panose="02020509000000000000" charset="-120"/>
              <a:ea typeface="MingLiU" panose="02020509000000000000" charset="-120"/>
            </a:endParaRPr>
          </a:p>
        </p:txBody>
      </p:sp>
      <p:sp>
        <p:nvSpPr>
          <p:cNvPr id="5" name="矩形 4"/>
          <p:cNvSpPr/>
          <p:nvPr/>
        </p:nvSpPr>
        <p:spPr>
          <a:xfrm>
            <a:off x="1487424" y="4386072"/>
            <a:ext cx="1213104" cy="414528"/>
          </a:xfrm>
          <a:prstGeom prst="rect">
            <a:avLst/>
          </a:prstGeom>
          <a:solidFill>
            <a:srgbClr val="FC0101"/>
          </a:solidFill>
        </p:spPr>
        <p:txBody>
          <a:bodyPr wrap="none" lIns="0" tIns="0" rIns="0" bIns="0">
            <a:noAutofit/>
          </a:bodyPr>
          <a:p>
            <a:pPr indent="0"/>
            <a:r>
              <a:rPr lang="zh-TW" sz="3100">
                <a:solidFill>
                  <a:srgbClr val="FFFFFF"/>
                </a:solidFill>
                <a:latin typeface="MingLiU" panose="02020509000000000000" charset="-120"/>
                <a:ea typeface="MingLiU" panose="02020509000000000000" charset="-120"/>
              </a:rPr>
              <a:t>用</a:t>
            </a:r>
            <a:r>
              <a:rPr lang="zh-CN" altLang="zh-TW" sz="3100">
                <a:solidFill>
                  <a:srgbClr val="FFFFFF"/>
                </a:solidFill>
                <a:latin typeface="MingLiU" panose="02020509000000000000" charset="-120"/>
                <a:ea typeface="宋体" panose="02010600030101010101" pitchFamily="2" charset="-122"/>
              </a:rPr>
              <a:t>归</a:t>
            </a:r>
            <a:r>
              <a:rPr lang="zh-TW" sz="3100">
                <a:solidFill>
                  <a:srgbClr val="FFFFFF"/>
                </a:solidFill>
                <a:latin typeface="MingLiU" panose="02020509000000000000" charset="-120"/>
                <a:ea typeface="MingLiU" panose="02020509000000000000" charset="-120"/>
              </a:rPr>
              <a:t>集</a:t>
            </a:r>
            <a:endParaRPr lang="zh-TW" sz="3100">
              <a:solidFill>
                <a:srgbClr val="FFFFFF"/>
              </a:solidFill>
              <a:latin typeface="MingLiU" panose="02020509000000000000" charset="-120"/>
              <a:ea typeface="MingLiU" panose="02020509000000000000" charset="-120"/>
            </a:endParaRPr>
          </a:p>
        </p:txBody>
      </p:sp>
      <p:sp>
        <p:nvSpPr>
          <p:cNvPr id="6" name="矩形 5"/>
          <p:cNvSpPr/>
          <p:nvPr/>
        </p:nvSpPr>
        <p:spPr>
          <a:xfrm>
            <a:off x="8875776" y="1959864"/>
            <a:ext cx="265176" cy="3224784"/>
          </a:xfrm>
          <a:prstGeom prst="rect">
            <a:avLst/>
          </a:prstGeom>
          <a:solidFill>
            <a:srgbClr val="FFFFFF"/>
          </a:solidFill>
        </p:spPr>
        <p:txBody>
          <a:bodyPr vert="wordArtVertRtl" wrap="none" lIns="0" tIns="0" rIns="0" bIns="0">
            <a:noAutofit/>
          </a:bodyPr>
          <a:p>
            <a:pPr indent="0"/>
            <a:r>
              <a:rPr lang="zh-TW" sz="1900">
                <a:solidFill>
                  <a:srgbClr val="F50405"/>
                </a:solidFill>
                <a:latin typeface="MingLiU" panose="02020509000000000000" charset="-120"/>
                <a:ea typeface="MingLiU" panose="02020509000000000000" charset="-120"/>
              </a:rPr>
              <a:t>境内研发比例不低于</a:t>
            </a:r>
            <a:r>
              <a:rPr lang="zh-TW" sz="2000" b="1">
                <a:solidFill>
                  <a:srgbClr val="F50405"/>
                </a:solidFill>
                <a:latin typeface="宋体" panose="02010600030101010101" pitchFamily="2" charset="-122"/>
                <a:ea typeface="宋体" panose="02010600030101010101" pitchFamily="2" charset="-122"/>
              </a:rPr>
              <a:t>60%</a:t>
            </a:r>
            <a:endParaRPr lang="zh-TW" sz="2000" b="1">
              <a:solidFill>
                <a:srgbClr val="F50405"/>
              </a:solidFill>
              <a:latin typeface="宋体" panose="02010600030101010101" pitchFamily="2" charset="-122"/>
              <a:ea typeface="宋体" panose="02010600030101010101" pitchFamily="2" charset="-122"/>
            </a:endParaRPr>
          </a:p>
        </p:txBody>
      </p:sp>
      <p:sp>
        <p:nvSpPr>
          <p:cNvPr id="7" name="矩形 6"/>
          <p:cNvSpPr/>
          <p:nvPr/>
        </p:nvSpPr>
        <p:spPr>
          <a:xfrm>
            <a:off x="1524000" y="6477000"/>
            <a:ext cx="6891528" cy="252984"/>
          </a:xfrm>
          <a:prstGeom prst="rect">
            <a:avLst/>
          </a:prstGeom>
          <a:solidFill>
            <a:srgbClr val="FFFFFF"/>
          </a:solidFill>
        </p:spPr>
        <p:txBody>
          <a:bodyPr wrap="none" lIns="0" tIns="0" rIns="0" bIns="0">
            <a:noAutofit/>
          </a:bodyPr>
          <a:p>
            <a:pPr indent="0" algn="r"/>
            <a:r>
              <a:rPr lang="zh-TW" sz="1700">
                <a:solidFill>
                  <a:srgbClr val="202267"/>
                </a:solidFill>
                <a:latin typeface="MingLiU" panose="02020509000000000000" charset="-120"/>
                <a:ea typeface="MingLiU" panose="02020509000000000000" charset="-120"/>
              </a:rPr>
              <a:t>委托外部研究开发费用：按实际发生额的</a:t>
            </a:r>
            <a:r>
              <a:rPr lang="zh-TW" sz="1700" b="1">
                <a:solidFill>
                  <a:srgbClr val="202267"/>
                </a:solidFill>
                <a:latin typeface="Arial" panose="020B0604020202020204"/>
                <a:ea typeface="Arial" panose="020B0604020202020204"/>
              </a:rPr>
              <a:t>80%</a:t>
            </a:r>
            <a:r>
              <a:rPr lang="zh-TW" sz="1700">
                <a:solidFill>
                  <a:srgbClr val="202267"/>
                </a:solidFill>
                <a:latin typeface="MingLiU" panose="02020509000000000000" charset="-120"/>
                <a:ea typeface="MingLiU" panose="02020509000000000000" charset="-120"/>
              </a:rPr>
              <a:t>计入委托方研发费用总额</a:t>
            </a:r>
            <a:endParaRPr lang="zh-TW" sz="1700">
              <a:solidFill>
                <a:srgbClr val="202267"/>
              </a:solidFill>
              <a:latin typeface="MingLiU" panose="02020509000000000000" charset="-120"/>
              <a:ea typeface="MingLiU" panose="02020509000000000000" charset="-120"/>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1066800" y="3203448"/>
            <a:ext cx="2225040" cy="2167128"/>
          </a:xfrm>
          <a:prstGeom prst="rect">
            <a:avLst/>
          </a:prstGeom>
        </p:spPr>
      </p:pic>
      <p:sp>
        <p:nvSpPr>
          <p:cNvPr id="3" name="矩形 2"/>
          <p:cNvSpPr/>
          <p:nvPr/>
        </p:nvSpPr>
        <p:spPr>
          <a:xfrm>
            <a:off x="1213104" y="795528"/>
            <a:ext cx="3011424" cy="417576"/>
          </a:xfrm>
          <a:prstGeom prst="rect">
            <a:avLst/>
          </a:prstGeom>
          <a:solidFill>
            <a:srgbClr val="FFFFFF"/>
          </a:solidFill>
        </p:spPr>
        <p:txBody>
          <a:bodyPr wrap="none" lIns="0" tIns="0" rIns="0" bIns="0">
            <a:noAutofit/>
          </a:bodyPr>
          <a:p>
            <a:pPr indent="0"/>
            <a:r>
              <a:rPr lang="zh-CN" sz="3100" b="1">
                <a:solidFill>
                  <a:srgbClr val="0156AF"/>
                </a:solidFill>
                <a:latin typeface="黑体" panose="02010609060101010101" charset="-122"/>
                <a:ea typeface="黑体" panose="02010609060101010101" charset="-122"/>
                <a:cs typeface="黑体" panose="02010609060101010101" charset="-122"/>
              </a:rPr>
              <a:t>5、</a:t>
            </a:r>
            <a:r>
              <a:rPr lang="zh-TW" sz="3100" b="1">
                <a:solidFill>
                  <a:srgbClr val="0156AF"/>
                </a:solidFill>
                <a:latin typeface="黑体" panose="02010609060101010101" charset="-122"/>
                <a:ea typeface="黑体" panose="02010609060101010101" charset="-122"/>
                <a:cs typeface="黑体" panose="02010609060101010101" charset="-122"/>
              </a:rPr>
              <a:t>高品收入比例</a:t>
            </a:r>
            <a:endParaRPr lang="zh-TW" sz="3100" b="1">
              <a:solidFill>
                <a:srgbClr val="0156AF"/>
              </a:solidFill>
              <a:latin typeface="黑体" panose="02010609060101010101" charset="-122"/>
              <a:ea typeface="黑体" panose="02010609060101010101" charset="-122"/>
              <a:cs typeface="黑体" panose="02010609060101010101" charset="-122"/>
            </a:endParaRPr>
          </a:p>
        </p:txBody>
      </p:sp>
      <p:sp>
        <p:nvSpPr>
          <p:cNvPr id="4" name="矩形 3"/>
          <p:cNvSpPr/>
          <p:nvPr/>
        </p:nvSpPr>
        <p:spPr>
          <a:xfrm>
            <a:off x="3645408" y="1987296"/>
            <a:ext cx="5681472" cy="326136"/>
          </a:xfrm>
          <a:prstGeom prst="rect">
            <a:avLst/>
          </a:prstGeom>
          <a:solidFill>
            <a:srgbClr val="FFFFFF"/>
          </a:solidFill>
        </p:spPr>
        <p:txBody>
          <a:bodyPr wrap="none" lIns="0" tIns="0" rIns="0" bIns="0">
            <a:noAutofit/>
          </a:bodyPr>
          <a:p>
            <a:pPr indent="0"/>
            <a:r>
              <a:rPr lang="zh-TW" sz="2300">
                <a:latin typeface="MingLiU" panose="02020509000000000000" charset="-120"/>
                <a:ea typeface="MingLiU" panose="02020509000000000000" charset="-120"/>
              </a:rPr>
              <a:t>（服务）收入占企业当年总收入的</a:t>
            </a:r>
            <a:r>
              <a:rPr lang="zh-TW" sz="2300" b="1">
                <a:solidFill>
                  <a:srgbClr val="F50405"/>
                </a:solidFill>
                <a:latin typeface="Times New Roman" panose="02020603050405020304"/>
                <a:ea typeface="Times New Roman" panose="02020603050405020304"/>
              </a:rPr>
              <a:t>60%</a:t>
            </a:r>
            <a:r>
              <a:rPr lang="zh-TW" sz="2300">
                <a:latin typeface="MingLiU" panose="02020509000000000000" charset="-120"/>
                <a:ea typeface="MingLiU" panose="02020509000000000000" charset="-120"/>
              </a:rPr>
              <a:t>以上。</a:t>
            </a:r>
            <a:endParaRPr lang="zh-TW" sz="2300">
              <a:latin typeface="MingLiU" panose="02020509000000000000" charset="-120"/>
              <a:ea typeface="MingLiU" panose="02020509000000000000" charset="-120"/>
            </a:endParaRPr>
          </a:p>
        </p:txBody>
      </p:sp>
      <p:sp>
        <p:nvSpPr>
          <p:cNvPr id="5" name="矩形 4"/>
          <p:cNvSpPr/>
          <p:nvPr/>
        </p:nvSpPr>
        <p:spPr>
          <a:xfrm>
            <a:off x="1365504" y="1990344"/>
            <a:ext cx="2124456" cy="323088"/>
          </a:xfrm>
          <a:prstGeom prst="rect">
            <a:avLst/>
          </a:prstGeom>
          <a:solidFill>
            <a:srgbClr val="FFFFFF"/>
          </a:solidFill>
        </p:spPr>
        <p:txBody>
          <a:bodyPr wrap="none" lIns="0" tIns="0" rIns="0" bIns="0">
            <a:noAutofit/>
          </a:bodyPr>
          <a:p>
            <a:pPr indent="0"/>
            <a:r>
              <a:rPr lang="zh-TW" sz="2300">
                <a:latin typeface="MingLiU" panose="02020509000000000000" charset="-120"/>
                <a:ea typeface="MingLiU" panose="02020509000000000000" charset="-120"/>
              </a:rPr>
              <a:t>高新技术产品</a:t>
            </a:r>
            <a:endParaRPr lang="zh-TW" sz="2300">
              <a:latin typeface="MingLiU" panose="02020509000000000000" charset="-120"/>
              <a:ea typeface="MingLiU" panose="02020509000000000000" charset="-120"/>
            </a:endParaRPr>
          </a:p>
        </p:txBody>
      </p:sp>
      <p:sp>
        <p:nvSpPr>
          <p:cNvPr id="6" name="矩形 5"/>
          <p:cNvSpPr/>
          <p:nvPr/>
        </p:nvSpPr>
        <p:spPr>
          <a:xfrm>
            <a:off x="5885688" y="2606040"/>
            <a:ext cx="3617976" cy="237744"/>
          </a:xfrm>
          <a:prstGeom prst="rect">
            <a:avLst/>
          </a:prstGeom>
          <a:solidFill>
            <a:srgbClr val="FFFFFF"/>
          </a:solidFill>
        </p:spPr>
        <p:txBody>
          <a:bodyPr wrap="none" lIns="0" tIns="0" rIns="0" bIns="0">
            <a:noAutofit/>
          </a:bodyPr>
          <a:p>
            <a:pPr indent="0" algn="r"/>
            <a:r>
              <a:rPr lang="zh-TW" sz="1700">
                <a:solidFill>
                  <a:srgbClr val="F50405"/>
                </a:solidFill>
                <a:latin typeface="MingLiU" panose="02020509000000000000" charset="-120"/>
                <a:ea typeface="MingLiU" panose="02020509000000000000" charset="-120"/>
              </a:rPr>
              <a:t>总收入是指收入总额减去不征税收入</a:t>
            </a:r>
            <a:endParaRPr lang="zh-TW" sz="1700">
              <a:solidFill>
                <a:srgbClr val="F50405"/>
              </a:solidFill>
              <a:latin typeface="MingLiU" panose="02020509000000000000" charset="-120"/>
              <a:ea typeface="MingLiU" panose="02020509000000000000" charset="-120"/>
            </a:endParaRPr>
          </a:p>
        </p:txBody>
      </p:sp>
      <p:sp>
        <p:nvSpPr>
          <p:cNvPr id="7" name="矩形 6"/>
          <p:cNvSpPr/>
          <p:nvPr/>
        </p:nvSpPr>
        <p:spPr>
          <a:xfrm>
            <a:off x="6982968" y="4370832"/>
            <a:ext cx="1557528" cy="274320"/>
          </a:xfrm>
          <a:prstGeom prst="rect">
            <a:avLst/>
          </a:prstGeom>
          <a:solidFill>
            <a:srgbClr val="FFFFFF"/>
          </a:solidFill>
        </p:spPr>
        <p:txBody>
          <a:bodyPr wrap="none" lIns="0" tIns="0" rIns="0" bIns="0">
            <a:noAutofit/>
          </a:bodyPr>
          <a:p>
            <a:pPr indent="0"/>
            <a:r>
              <a:rPr lang="zh-TW" sz="1900">
                <a:solidFill>
                  <a:srgbClr val="F50405"/>
                </a:solidFill>
                <a:latin typeface="MingLiU" panose="02020509000000000000" charset="-120"/>
                <a:ea typeface="MingLiU" panose="02020509000000000000" charset="-120"/>
              </a:rPr>
              <a:t>技术转让收入</a:t>
            </a:r>
            <a:endParaRPr lang="zh-TW" sz="1900">
              <a:solidFill>
                <a:srgbClr val="F50405"/>
              </a:solidFill>
              <a:latin typeface="MingLiU" panose="02020509000000000000" charset="-120"/>
              <a:ea typeface="MingLiU" panose="02020509000000000000" charset="-120"/>
            </a:endParaRPr>
          </a:p>
        </p:txBody>
      </p:sp>
      <p:sp>
        <p:nvSpPr>
          <p:cNvPr id="8" name="矩形 7"/>
          <p:cNvSpPr/>
          <p:nvPr/>
        </p:nvSpPr>
        <p:spPr>
          <a:xfrm>
            <a:off x="3941064" y="4669536"/>
            <a:ext cx="1520952" cy="323088"/>
          </a:xfrm>
          <a:prstGeom prst="rect">
            <a:avLst/>
          </a:prstGeom>
          <a:solidFill>
            <a:srgbClr val="FFFFFF"/>
          </a:solidFill>
        </p:spPr>
        <p:txBody>
          <a:bodyPr wrap="none" lIns="0" tIns="0" rIns="0" bIns="0">
            <a:noAutofit/>
          </a:bodyPr>
          <a:p>
            <a:pPr indent="0"/>
            <a:r>
              <a:rPr lang="zh-TW" sz="2300">
                <a:solidFill>
                  <a:srgbClr val="202267"/>
                </a:solidFill>
                <a:latin typeface="MingLiU" panose="02020509000000000000" charset="-120"/>
                <a:ea typeface="MingLiU" panose="02020509000000000000" charset="-120"/>
              </a:rPr>
              <a:t>技术性收入</a:t>
            </a:r>
            <a:endParaRPr lang="zh-TW" sz="2300">
              <a:solidFill>
                <a:srgbClr val="202267"/>
              </a:solidFill>
              <a:latin typeface="MingLiU" panose="02020509000000000000" charset="-120"/>
              <a:ea typeface="MingLiU" panose="02020509000000000000" charset="-120"/>
            </a:endParaRPr>
          </a:p>
        </p:txBody>
      </p:sp>
      <p:sp>
        <p:nvSpPr>
          <p:cNvPr id="9" name="矩形 8"/>
          <p:cNvSpPr/>
          <p:nvPr/>
        </p:nvSpPr>
        <p:spPr>
          <a:xfrm>
            <a:off x="6982968" y="4876800"/>
            <a:ext cx="1557528" cy="277368"/>
          </a:xfrm>
          <a:prstGeom prst="rect">
            <a:avLst/>
          </a:prstGeom>
          <a:solidFill>
            <a:srgbClr val="FFFFFF"/>
          </a:solidFill>
        </p:spPr>
        <p:txBody>
          <a:bodyPr wrap="none" lIns="0" tIns="0" rIns="0" bIns="0">
            <a:noAutofit/>
          </a:bodyPr>
          <a:p>
            <a:pPr indent="0"/>
            <a:r>
              <a:rPr lang="zh-TW" sz="1900">
                <a:solidFill>
                  <a:srgbClr val="F50405"/>
                </a:solidFill>
                <a:latin typeface="MingLiU" panose="02020509000000000000" charset="-120"/>
                <a:ea typeface="MingLiU" panose="02020509000000000000" charset="-120"/>
              </a:rPr>
              <a:t>技术服务收入</a:t>
            </a:r>
            <a:endParaRPr lang="zh-TW" sz="1900">
              <a:solidFill>
                <a:srgbClr val="F50405"/>
              </a:solidFill>
              <a:latin typeface="MingLiU" panose="02020509000000000000" charset="-120"/>
              <a:ea typeface="MingLiU" panose="02020509000000000000" charset="-120"/>
            </a:endParaRPr>
          </a:p>
        </p:txBody>
      </p:sp>
      <p:sp>
        <p:nvSpPr>
          <p:cNvPr id="10" name="矩形 9"/>
          <p:cNvSpPr/>
          <p:nvPr/>
        </p:nvSpPr>
        <p:spPr>
          <a:xfrm>
            <a:off x="6815328" y="5385816"/>
            <a:ext cx="2727960" cy="274320"/>
          </a:xfrm>
          <a:prstGeom prst="rect">
            <a:avLst/>
          </a:prstGeom>
          <a:solidFill>
            <a:srgbClr val="FFFFFF"/>
          </a:solidFill>
        </p:spPr>
        <p:txBody>
          <a:bodyPr wrap="none" lIns="0" tIns="0" rIns="0" bIns="0">
            <a:noAutofit/>
          </a:bodyPr>
          <a:p>
            <a:pPr indent="0" algn="r"/>
            <a:r>
              <a:rPr lang="zh-TW" sz="1900">
                <a:solidFill>
                  <a:srgbClr val="F50405"/>
                </a:solidFill>
                <a:latin typeface="MingLiU" panose="02020509000000000000" charset="-120"/>
                <a:ea typeface="MingLiU" panose="02020509000000000000" charset="-120"/>
              </a:rPr>
              <a:t>接受委托研究开发收入</a:t>
            </a:r>
            <a:endParaRPr lang="zh-TW" sz="1900">
              <a:solidFill>
                <a:srgbClr val="F50405"/>
              </a:solidFill>
              <a:latin typeface="MingLiU" panose="02020509000000000000" charset="-120"/>
              <a:ea typeface="MingLiU" panose="02020509000000000000" charset="-120"/>
            </a:endParaRPr>
          </a:p>
        </p:txBody>
      </p:sp>
      <p:sp>
        <p:nvSpPr>
          <p:cNvPr id="11" name="矩形 10"/>
          <p:cNvSpPr/>
          <p:nvPr/>
        </p:nvSpPr>
        <p:spPr>
          <a:xfrm>
            <a:off x="9497568" y="6854952"/>
            <a:ext cx="164592" cy="161544"/>
          </a:xfrm>
          <a:prstGeom prst="rect">
            <a:avLst/>
          </a:prstGeom>
          <a:solidFill>
            <a:srgbClr val="FFFFFF"/>
          </a:solidFill>
        </p:spPr>
        <p:txBody>
          <a:bodyPr wrap="none" lIns="0" tIns="0" rIns="0" bIns="0">
            <a:noAutofit/>
          </a:bodyPr>
          <a:p>
            <a:pPr indent="0" algn="just"/>
            <a:endParaRPr lang="zh-TW" sz="1300" i="1">
              <a:latin typeface="MingLiU" panose="02020509000000000000" charset="-120"/>
              <a:ea typeface="MingLiU" panose="02020509000000000000" charset="-120"/>
            </a:endParaRPr>
          </a:p>
        </p:txBody>
      </p:sp>
      <p:sp>
        <p:nvSpPr>
          <p:cNvPr id="12" name="矩形 11"/>
          <p:cNvSpPr/>
          <p:nvPr/>
        </p:nvSpPr>
        <p:spPr>
          <a:xfrm>
            <a:off x="1389253" y="6474206"/>
            <a:ext cx="1776984" cy="542544"/>
          </a:xfrm>
          <a:prstGeom prst="rect">
            <a:avLst/>
          </a:prstGeom>
          <a:solidFill>
            <a:srgbClr val="FFFFFF"/>
          </a:solidFill>
        </p:spPr>
        <p:txBody>
          <a:bodyPr lIns="0" tIns="0" rIns="0" bIns="0">
            <a:noAutofit/>
          </a:bodyPr>
          <a:p>
            <a:pPr indent="0" algn="ctr">
              <a:lnSpc>
                <a:spcPts val="2135"/>
              </a:lnSpc>
            </a:pPr>
            <a:r>
              <a:rPr lang="zh-TW" sz="1900">
                <a:solidFill>
                  <a:srgbClr val="202267"/>
                </a:solidFill>
                <a:latin typeface="MingLiU" panose="02020509000000000000" charset="-120"/>
                <a:ea typeface="MingLiU" panose="02020509000000000000" charset="-120"/>
              </a:rPr>
              <a:t>通过研发和相</a:t>
            </a:r>
            <a:r>
              <a:rPr lang="zh-CN" altLang="zh-TW" sz="1900">
                <a:solidFill>
                  <a:srgbClr val="202267"/>
                </a:solidFill>
                <a:latin typeface="MingLiU" panose="02020509000000000000" charset="-120"/>
                <a:ea typeface="宋体" panose="02010600030101010101" pitchFamily="2" charset="-122"/>
              </a:rPr>
              <a:t>关</a:t>
            </a:r>
            <a:r>
              <a:rPr lang="zh-TW" sz="1900">
                <a:solidFill>
                  <a:srgbClr val="202267"/>
                </a:solidFill>
                <a:latin typeface="MingLiU" panose="02020509000000000000" charset="-120"/>
                <a:ea typeface="MingLiU" panose="02020509000000000000" charset="-120"/>
              </a:rPr>
              <a:t> 技术创新活动</a:t>
            </a:r>
            <a:endParaRPr lang="zh-TW" sz="1900">
              <a:solidFill>
                <a:srgbClr val="202267"/>
              </a:solidFill>
              <a:latin typeface="MingLiU" panose="02020509000000000000" charset="-120"/>
              <a:ea typeface="MingLiU" panose="02020509000000000000" charset="-120"/>
            </a:endParaRPr>
          </a:p>
        </p:txBody>
      </p:sp>
      <p:sp>
        <p:nvSpPr>
          <p:cNvPr id="13" name="矩形 12"/>
          <p:cNvSpPr/>
          <p:nvPr/>
        </p:nvSpPr>
        <p:spPr>
          <a:xfrm>
            <a:off x="4700016" y="795528"/>
            <a:ext cx="5148072" cy="545592"/>
          </a:xfrm>
          <a:prstGeom prst="rect">
            <a:avLst/>
          </a:prstGeom>
          <a:solidFill>
            <a:srgbClr val="FFFFFF"/>
          </a:solidFill>
        </p:spPr>
        <p:txBody>
          <a:bodyPr lIns="0" tIns="0" rIns="0" bIns="0">
            <a:noAutofit/>
          </a:bodyPr>
          <a:p>
            <a:pPr marR="111125" indent="0" algn="r">
              <a:lnSpc>
                <a:spcPts val="2170"/>
              </a:lnSpc>
            </a:pPr>
            <a:r>
              <a:rPr lang="zh-TW" sz="1700">
                <a:solidFill>
                  <a:srgbClr val="F50405"/>
                </a:solidFill>
                <a:latin typeface="MingLiU" panose="02020509000000000000" charset="-120"/>
                <a:ea typeface="MingLiU" panose="02020509000000000000" charset="-120"/>
              </a:rPr>
              <a:t>高新技术产品（服务）是指对其发挥核心支持作用 </a:t>
            </a:r>
            <a:r>
              <a:rPr lang="zh-TW" sz="1700" u="sng">
                <a:solidFill>
                  <a:srgbClr val="F50405"/>
                </a:solidFill>
                <a:latin typeface="MingLiU" panose="02020509000000000000" charset="-120"/>
                <a:ea typeface="MingLiU" panose="02020509000000000000" charset="-120"/>
              </a:rPr>
              <a:t>的技术属于《技术领域》规定范围的产品（服务）</a:t>
            </a:r>
            <a:endParaRPr lang="zh-TW" sz="1700" u="sng">
              <a:latin typeface="MingLiU" panose="02020509000000000000" charset="-120"/>
              <a:ea typeface="MingLiU" panose="02020509000000000000" charset="-120"/>
            </a:endParaRPr>
          </a:p>
        </p:txBody>
      </p:sp>
      <p:sp>
        <p:nvSpPr>
          <p:cNvPr id="14" name="矩形 13"/>
          <p:cNvSpPr/>
          <p:nvPr/>
        </p:nvSpPr>
        <p:spPr>
          <a:xfrm>
            <a:off x="1426464" y="3783711"/>
            <a:ext cx="1505712" cy="966216"/>
          </a:xfrm>
          <a:prstGeom prst="rect">
            <a:avLst/>
          </a:prstGeom>
          <a:solidFill>
            <a:schemeClr val="bg2"/>
          </a:solidFill>
        </p:spPr>
        <p:txBody>
          <a:bodyPr lIns="0" tIns="0" rIns="0" bIns="0">
            <a:noAutofit/>
          </a:bodyPr>
          <a:p>
            <a:pPr indent="0">
              <a:lnSpc>
                <a:spcPts val="2520"/>
              </a:lnSpc>
            </a:pPr>
            <a:r>
              <a:rPr lang="zh-CN" altLang="zh-TW" sz="2300">
                <a:solidFill>
                  <a:srgbClr val="202267"/>
                </a:solidFill>
                <a:latin typeface="MingLiU" panose="02020509000000000000" charset="-120"/>
                <a:ea typeface="宋体" panose="02010600030101010101" pitchFamily="2" charset="-122"/>
              </a:rPr>
              <a:t>高</a:t>
            </a:r>
            <a:r>
              <a:rPr lang="zh-TW" sz="2300">
                <a:solidFill>
                  <a:srgbClr val="202267"/>
                </a:solidFill>
                <a:latin typeface="MingLiU" panose="02020509000000000000" charset="-120"/>
                <a:ea typeface="MingLiU" panose="02020509000000000000" charset="-120"/>
              </a:rPr>
              <a:t>新技术产 品（服务）</a:t>
            </a:r>
            <a:endParaRPr lang="zh-TW" sz="2300">
              <a:solidFill>
                <a:srgbClr val="202267"/>
              </a:solidFill>
              <a:latin typeface="MingLiU" panose="02020509000000000000" charset="-120"/>
              <a:ea typeface="MingLiU" panose="02020509000000000000" charset="-120"/>
            </a:endParaRPr>
          </a:p>
          <a:p>
            <a:pPr indent="0" algn="ctr">
              <a:lnSpc>
                <a:spcPts val="2520"/>
              </a:lnSpc>
            </a:pPr>
            <a:r>
              <a:rPr lang="zh-TW" sz="2300">
                <a:solidFill>
                  <a:srgbClr val="202267"/>
                </a:solidFill>
                <a:latin typeface="MingLiU" panose="02020509000000000000" charset="-120"/>
                <a:ea typeface="MingLiU" panose="02020509000000000000" charset="-120"/>
              </a:rPr>
              <a:t>收入</a:t>
            </a:r>
            <a:endParaRPr lang="zh-TW" sz="2300">
              <a:solidFill>
                <a:srgbClr val="202267"/>
              </a:solidFill>
              <a:latin typeface="MingLiU" panose="02020509000000000000" charset="-120"/>
              <a:ea typeface="MingLiU" panose="02020509000000000000" charset="-120"/>
            </a:endParaRPr>
          </a:p>
        </p:txBody>
      </p:sp>
      <p:sp>
        <p:nvSpPr>
          <p:cNvPr id="15" name="矩形 14"/>
          <p:cNvSpPr/>
          <p:nvPr/>
        </p:nvSpPr>
        <p:spPr>
          <a:xfrm>
            <a:off x="3791712" y="3172968"/>
            <a:ext cx="1664208" cy="643128"/>
          </a:xfrm>
          <a:prstGeom prst="rect">
            <a:avLst/>
          </a:prstGeom>
          <a:solidFill>
            <a:srgbClr val="FFFFFF"/>
          </a:solidFill>
        </p:spPr>
        <p:txBody>
          <a:bodyPr lIns="0" tIns="0" rIns="0" bIns="0">
            <a:noAutofit/>
          </a:bodyPr>
          <a:p>
            <a:pPr indent="0" algn="ctr">
              <a:lnSpc>
                <a:spcPts val="2570"/>
              </a:lnSpc>
            </a:pPr>
            <a:r>
              <a:rPr lang="zh-TW" sz="2300">
                <a:solidFill>
                  <a:srgbClr val="202267"/>
                </a:solidFill>
                <a:latin typeface="MingLiU" panose="02020509000000000000" charset="-120"/>
                <a:ea typeface="MingLiU" panose="02020509000000000000" charset="-120"/>
              </a:rPr>
              <a:t>产品（服务） 收入</a:t>
            </a:r>
            <a:endParaRPr lang="zh-TW" sz="2300">
              <a:solidFill>
                <a:srgbClr val="202267"/>
              </a:solidFill>
              <a:latin typeface="MingLiU" panose="02020509000000000000" charset="-120"/>
              <a:ea typeface="MingLiU" panose="02020509000000000000" charset="-120"/>
            </a:endParaRPr>
          </a:p>
        </p:txBody>
      </p:sp>
      <p:sp>
        <p:nvSpPr>
          <p:cNvPr id="17" name="矩形 16"/>
          <p:cNvSpPr/>
          <p:nvPr/>
        </p:nvSpPr>
        <p:spPr>
          <a:xfrm>
            <a:off x="6743700" y="5902452"/>
            <a:ext cx="2907792" cy="172212"/>
          </a:xfrm>
          <a:prstGeom prst="rect">
            <a:avLst/>
          </a:prstGeom>
          <a:solidFill>
            <a:srgbClr val="FFFFFF"/>
          </a:solidFill>
        </p:spPr>
        <p:txBody>
          <a:bodyPr wrap="none" lIns="0" tIns="0" rIns="0" bIns="0">
            <a:noAutofit/>
          </a:bodyPr>
          <a:p>
            <a:pPr indent="0"/>
            <a:endParaRPr lang="en-US" sz="2000">
              <a:latin typeface="Arial" panose="020B0604020202020204"/>
            </a:endParaRPr>
          </a:p>
        </p:txBody>
      </p:sp>
      <p:sp>
        <p:nvSpPr>
          <p:cNvPr id="18" name="矩形 17"/>
          <p:cNvSpPr/>
          <p:nvPr/>
        </p:nvSpPr>
        <p:spPr>
          <a:xfrm>
            <a:off x="6736080" y="6074664"/>
            <a:ext cx="2755392" cy="633984"/>
          </a:xfrm>
          <a:prstGeom prst="rect">
            <a:avLst/>
          </a:prstGeom>
          <a:solidFill>
            <a:srgbClr val="FFFFFF"/>
          </a:solidFill>
        </p:spPr>
        <p:txBody>
          <a:bodyPr lIns="0" tIns="0" rIns="0" bIns="0">
            <a:noAutofit/>
          </a:bodyPr>
          <a:p>
            <a:pPr indent="0">
              <a:lnSpc>
                <a:spcPts val="1860"/>
              </a:lnSpc>
            </a:pPr>
            <a:r>
              <a:rPr lang="zh-TW" sz="1400">
                <a:latin typeface="MingLiU" panose="02020509000000000000" charset="-120"/>
                <a:ea typeface="MingLiU" panose="02020509000000000000" charset="-120"/>
              </a:rPr>
              <a:t>增加：提供技术资料</a:t>
            </a:r>
            <a:r>
              <a:rPr lang="zh-CN" altLang="zh-TW" sz="1400">
                <a:latin typeface="MingLiU" panose="02020509000000000000" charset="-120"/>
                <a:ea typeface="宋体" panose="02010600030101010101" pitchFamily="2" charset="-122"/>
              </a:rPr>
              <a:t>、</a:t>
            </a:r>
            <a:r>
              <a:rPr lang="zh-TW" sz="1400">
                <a:latin typeface="MingLiU" panose="02020509000000000000" charset="-120"/>
                <a:ea typeface="MingLiU" panose="02020509000000000000" charset="-120"/>
              </a:rPr>
              <a:t>技术咨询与市场评估等；</a:t>
            </a:r>
            <a:endParaRPr lang="zh-TW" sz="1400">
              <a:latin typeface="MingLiU" panose="02020509000000000000" charset="-120"/>
              <a:ea typeface="MingLiU" panose="02020509000000000000" charset="-120"/>
            </a:endParaRPr>
          </a:p>
          <a:p>
            <a:pPr indent="0">
              <a:lnSpc>
                <a:spcPts val="1860"/>
              </a:lnSpc>
            </a:pPr>
            <a:r>
              <a:rPr lang="zh-TW" sz="1400">
                <a:latin typeface="MingLiU" panose="02020509000000000000" charset="-120"/>
                <a:ea typeface="MingLiU" panose="02020509000000000000" charset="-120"/>
              </a:rPr>
              <a:t>删除：技术承包收入（技术工</a:t>
            </a:r>
            <a:endParaRPr lang="zh-TW" sz="1400">
              <a:latin typeface="MingLiU" panose="02020509000000000000" charset="-120"/>
              <a:ea typeface="MingLiU" panose="02020509000000000000" charset="-120"/>
            </a:endParaRPr>
          </a:p>
        </p:txBody>
      </p:sp>
      <p:sp>
        <p:nvSpPr>
          <p:cNvPr id="19" name="矩形 18"/>
          <p:cNvSpPr/>
          <p:nvPr/>
        </p:nvSpPr>
        <p:spPr>
          <a:xfrm>
            <a:off x="6717665" y="6785483"/>
            <a:ext cx="2042160" cy="284988"/>
          </a:xfrm>
          <a:prstGeom prst="rect">
            <a:avLst/>
          </a:prstGeom>
          <a:solidFill>
            <a:srgbClr val="FFFFFF"/>
          </a:solidFill>
        </p:spPr>
        <p:txBody>
          <a:bodyPr wrap="none" lIns="0" tIns="0" rIns="0" bIns="0">
            <a:noAutofit/>
          </a:bodyPr>
          <a:p>
            <a:pPr indent="0"/>
            <a:r>
              <a:rPr lang="zh-TW" sz="1400" u="sng">
                <a:latin typeface="MingLiU" panose="02020509000000000000" charset="-120"/>
                <a:ea typeface="MingLiU" panose="02020509000000000000" charset="-120"/>
              </a:rPr>
              <a:t>［程实施所获得的收入）</a:t>
            </a:r>
            <a:endParaRPr lang="zh-TW" sz="1400" u="sng">
              <a:latin typeface="MingLiU" panose="02020509000000000000" charset="-120"/>
              <a:ea typeface="MingLiU" panose="02020509000000000000" charset="-120"/>
            </a:endParaRPr>
          </a:p>
        </p:txBody>
      </p:sp>
      <p:sp>
        <p:nvSpPr>
          <p:cNvPr id="16" name="右箭头 15"/>
          <p:cNvSpPr/>
          <p:nvPr/>
        </p:nvSpPr>
        <p:spPr>
          <a:xfrm>
            <a:off x="1066800" y="2127885"/>
            <a:ext cx="215900" cy="144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上箭头标注 20"/>
          <p:cNvSpPr/>
          <p:nvPr/>
        </p:nvSpPr>
        <p:spPr>
          <a:xfrm>
            <a:off x="5750560" y="2416175"/>
            <a:ext cx="3888105" cy="504190"/>
          </a:xfrm>
          <a:prstGeom prst="upArrowCallou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右箭头 22"/>
          <p:cNvSpPr/>
          <p:nvPr/>
        </p:nvSpPr>
        <p:spPr>
          <a:xfrm>
            <a:off x="5718810" y="4669790"/>
            <a:ext cx="1008380"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上箭头 23"/>
          <p:cNvSpPr/>
          <p:nvPr/>
        </p:nvSpPr>
        <p:spPr>
          <a:xfrm>
            <a:off x="2037080" y="5634355"/>
            <a:ext cx="288290" cy="57594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1335024" y="795528"/>
            <a:ext cx="3017520" cy="423672"/>
          </a:xfrm>
          <a:prstGeom prst="rect">
            <a:avLst/>
          </a:prstGeom>
          <a:solidFill>
            <a:srgbClr val="FFFFFF"/>
          </a:solidFill>
        </p:spPr>
        <p:txBody>
          <a:bodyPr wrap="none" lIns="0" tIns="0" rIns="0" bIns="0">
            <a:noAutofit/>
          </a:bodyPr>
          <a:p>
            <a:pPr indent="0"/>
            <a:r>
              <a:rPr lang="en-US" altLang="zh-TW" sz="3100">
                <a:solidFill>
                  <a:srgbClr val="0156AF"/>
                </a:solidFill>
                <a:latin typeface="黑体" panose="02010609060101010101" charset="-122"/>
                <a:ea typeface="黑体" panose="02010609060101010101" charset="-122"/>
                <a:cs typeface="黑体" panose="02010609060101010101" charset="-122"/>
              </a:rPr>
              <a:t>6</a:t>
            </a:r>
            <a:r>
              <a:rPr lang="zh-CN" altLang="en-US" sz="3100">
                <a:solidFill>
                  <a:srgbClr val="0156AF"/>
                </a:solidFill>
                <a:latin typeface="黑体" panose="02010609060101010101" charset="-122"/>
                <a:ea typeface="黑体" panose="02010609060101010101" charset="-122"/>
                <a:cs typeface="黑体" panose="02010609060101010101" charset="-122"/>
              </a:rPr>
              <a:t>、</a:t>
            </a:r>
            <a:r>
              <a:rPr lang="zh-TW" sz="3100">
                <a:solidFill>
                  <a:srgbClr val="0156AF"/>
                </a:solidFill>
                <a:latin typeface="黑体" panose="02010609060101010101" charset="-122"/>
                <a:ea typeface="黑体" panose="02010609060101010101" charset="-122"/>
                <a:cs typeface="黑体" panose="02010609060101010101" charset="-122"/>
              </a:rPr>
              <a:t>创新评价达标</a:t>
            </a:r>
            <a:endParaRPr lang="zh-TW" sz="3100">
              <a:solidFill>
                <a:srgbClr val="0156AF"/>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1325880" y="2033016"/>
            <a:ext cx="7373112" cy="856488"/>
          </a:xfrm>
          <a:prstGeom prst="rect">
            <a:avLst/>
          </a:prstGeom>
          <a:solidFill>
            <a:srgbClr val="FFFFFF"/>
          </a:solidFill>
        </p:spPr>
        <p:txBody>
          <a:bodyPr lIns="0" tIns="0" rIns="0" bIns="0">
            <a:noAutofit/>
          </a:bodyPr>
          <a:p>
            <a:pPr marL="278765" indent="-317500" algn="just">
              <a:lnSpc>
                <a:spcPts val="2230"/>
              </a:lnSpc>
            </a:pPr>
            <a:r>
              <a:rPr lang="zh-TW" sz="1900">
                <a:latin typeface="MingLiU" panose="02020509000000000000" charset="-120"/>
                <a:ea typeface="MingLiU" panose="02020509000000000000" charset="-120"/>
              </a:rPr>
              <a:t>-</a:t>
            </a:r>
            <a:r>
              <a:rPr lang="zh-TW" sz="1900">
                <a:latin typeface="黑体" panose="02010609060101010101" charset="-122"/>
                <a:ea typeface="黑体" panose="02010609060101010101" charset="-122"/>
                <a:cs typeface="黑体" panose="02010609060101010101" charset="-122"/>
              </a:rPr>
              <a:t>企业创新能力主要从知识产权、科技成果转化能力、研究开发组 织管理水平、企业成长性等四项指标进行评价。四项指标满分为 </a:t>
            </a:r>
            <a:r>
              <a:rPr lang="zh-TW" sz="1700" b="1">
                <a:latin typeface="黑体" panose="02010609060101010101" charset="-122"/>
                <a:ea typeface="黑体" panose="02010609060101010101" charset="-122"/>
                <a:cs typeface="黑体" panose="02010609060101010101" charset="-122"/>
              </a:rPr>
              <a:t>100</a:t>
            </a:r>
            <a:r>
              <a:rPr lang="zh-TW" sz="1900">
                <a:latin typeface="黑体" panose="02010609060101010101" charset="-122"/>
                <a:ea typeface="黑体" panose="02010609060101010101" charset="-122"/>
                <a:cs typeface="黑体" panose="02010609060101010101" charset="-122"/>
              </a:rPr>
              <a:t>分，综合得分达到</a:t>
            </a:r>
            <a:r>
              <a:rPr lang="zh-TW" sz="1700" b="1">
                <a:latin typeface="黑体" panose="02010609060101010101" charset="-122"/>
                <a:ea typeface="黑体" panose="02010609060101010101" charset="-122"/>
                <a:cs typeface="黑体" panose="02010609060101010101" charset="-122"/>
              </a:rPr>
              <a:t>70</a:t>
            </a:r>
            <a:r>
              <a:rPr lang="zh-TW" sz="1900">
                <a:latin typeface="黑体" panose="02010609060101010101" charset="-122"/>
                <a:ea typeface="黑体" panose="02010609060101010101" charset="-122"/>
                <a:cs typeface="黑体" panose="02010609060101010101" charset="-122"/>
              </a:rPr>
              <a:t>分以上（不含</a:t>
            </a:r>
            <a:r>
              <a:rPr lang="zh-TW" sz="1700" b="1">
                <a:latin typeface="黑体" panose="02010609060101010101" charset="-122"/>
                <a:ea typeface="黑体" panose="02010609060101010101" charset="-122"/>
                <a:cs typeface="黑体" panose="02010609060101010101" charset="-122"/>
              </a:rPr>
              <a:t>70</a:t>
            </a:r>
            <a:r>
              <a:rPr lang="zh-TW" sz="1900">
                <a:latin typeface="黑体" panose="02010609060101010101" charset="-122"/>
                <a:ea typeface="黑体" panose="02010609060101010101" charset="-122"/>
                <a:cs typeface="黑体" panose="02010609060101010101" charset="-122"/>
              </a:rPr>
              <a:t>分）为符合认定要求。</a:t>
            </a:r>
            <a:endParaRPr lang="zh-TW" sz="1900">
              <a:latin typeface="黑体" panose="02010609060101010101" charset="-122"/>
              <a:ea typeface="黑体" panose="02010609060101010101" charset="-122"/>
              <a:cs typeface="黑体" panose="02010609060101010101" charset="-122"/>
            </a:endParaRPr>
          </a:p>
        </p:txBody>
      </p:sp>
      <p:graphicFrame>
        <p:nvGraphicFramePr>
          <p:cNvPr id="4" name="表格 3"/>
          <p:cNvGraphicFramePr>
            <a:graphicFrameLocks noGrp="1"/>
          </p:cNvGraphicFramePr>
          <p:nvPr>
            <p:custDataLst>
              <p:tags r:id="rId1"/>
            </p:custDataLst>
          </p:nvPr>
        </p:nvGraphicFramePr>
        <p:xfrm>
          <a:off x="2538984" y="3215640"/>
          <a:ext cx="5337048" cy="2255520"/>
        </p:xfrm>
        <a:graphic>
          <a:graphicData uri="http://schemas.openxmlformats.org/drawingml/2006/table">
            <a:tbl>
              <a:tblPr/>
              <a:tblGrid>
                <a:gridCol w="728472"/>
                <a:gridCol w="3008376"/>
                <a:gridCol w="1600200"/>
              </a:tblGrid>
              <a:tr h="478536">
                <a:tc>
                  <a:txBody>
                    <a:bodyPr>
                      <a:spAutoFit/>
                    </a:bodyPr>
                    <a:p>
                      <a:pPr indent="0" algn="ctr">
                        <a:spcBef>
                          <a:spcPts val="420"/>
                        </a:spcBef>
                      </a:pPr>
                      <a:r>
                        <a:rPr lang="zh-TW" sz="1400">
                          <a:latin typeface="MingLiU" panose="02020509000000000000" charset="-120"/>
                          <a:ea typeface="MingLiU" panose="02020509000000000000" charset="-120"/>
                        </a:rPr>
                        <a:t>序号</a:t>
                      </a:r>
                      <a:endParaRPr lang="zh-TW" sz="1400">
                        <a:latin typeface="MingLiU" panose="02020509000000000000" charset="-120"/>
                        <a:ea typeface="MingLiU" panose="02020509000000000000" charset="-120"/>
                      </a:endParaRPr>
                    </a:p>
                  </a:txBody>
                  <a:tcPr marL="0" marR="0" marT="0" marB="0">
                    <a:solidFill>
                      <a:srgbClr val="D9EFFA"/>
                    </a:solidFill>
                  </a:tcPr>
                </a:tc>
                <a:tc>
                  <a:txBody>
                    <a:bodyPr>
                      <a:spAutoFit/>
                    </a:bodyPr>
                    <a:p>
                      <a:pPr marL="1195705" indent="0">
                        <a:spcBef>
                          <a:spcPts val="420"/>
                        </a:spcBef>
                      </a:pPr>
                      <a:r>
                        <a:rPr lang="zh-TW" sz="1400">
                          <a:latin typeface="MingLiU" panose="02020509000000000000" charset="-120"/>
                          <a:ea typeface="MingLiU" panose="02020509000000000000" charset="-120"/>
                        </a:rPr>
                        <a:t>指标</a:t>
                      </a:r>
                      <a:endParaRPr lang="zh-TW" sz="1400">
                        <a:latin typeface="MingLiU" panose="02020509000000000000" charset="-120"/>
                        <a:ea typeface="MingLiU" panose="02020509000000000000" charset="-120"/>
                      </a:endParaRPr>
                    </a:p>
                  </a:txBody>
                  <a:tcPr marL="0" marR="0" marT="0" marB="0">
                    <a:solidFill>
                      <a:srgbClr val="D9EFFA"/>
                    </a:solidFill>
                  </a:tcPr>
                </a:tc>
                <a:tc>
                  <a:txBody>
                    <a:bodyPr>
                      <a:spAutoFit/>
                    </a:bodyPr>
                    <a:p>
                      <a:pPr indent="0" algn="ctr">
                        <a:spcBef>
                          <a:spcPts val="420"/>
                        </a:spcBef>
                      </a:pPr>
                      <a:r>
                        <a:rPr lang="zh-TW" sz="1400">
                          <a:latin typeface="MingLiU" panose="02020509000000000000" charset="-120"/>
                          <a:ea typeface="MingLiU" panose="02020509000000000000" charset="-120"/>
                        </a:rPr>
                        <a:t>分值</a:t>
                      </a:r>
                      <a:endParaRPr lang="zh-TW" sz="1400">
                        <a:latin typeface="MingLiU" panose="02020509000000000000" charset="-120"/>
                        <a:ea typeface="MingLiU" panose="02020509000000000000" charset="-120"/>
                      </a:endParaRPr>
                    </a:p>
                  </a:txBody>
                  <a:tcPr marL="0" marR="0" marT="0" marB="0">
                    <a:solidFill>
                      <a:srgbClr val="D9EFFA"/>
                    </a:solidFill>
                  </a:tcPr>
                </a:tc>
              </a:tr>
              <a:tr h="466344">
                <a:tc>
                  <a:txBody>
                    <a:bodyPr>
                      <a:spAutoFit/>
                    </a:bodyPr>
                    <a:p>
                      <a:pPr indent="0" algn="ctr">
                        <a:spcBef>
                          <a:spcPts val="350"/>
                        </a:spcBef>
                      </a:pPr>
                      <a:r>
                        <a:rPr lang="zh-TW" sz="1300" b="1">
                          <a:latin typeface="Arial" panose="020B0604020202020204"/>
                          <a:ea typeface="Arial" panose="020B0604020202020204"/>
                        </a:rPr>
                        <a:t>1</a:t>
                      </a:r>
                      <a:endParaRPr lang="zh-TW" sz="1300" b="1">
                        <a:latin typeface="Arial" panose="020B0604020202020204"/>
                        <a:ea typeface="Arial" panose="020B0604020202020204"/>
                      </a:endParaRPr>
                    </a:p>
                  </a:txBody>
                  <a:tcPr marL="0" marR="0" marT="0" marB="0">
                    <a:solidFill>
                      <a:srgbClr val="D9EFFA"/>
                    </a:solidFill>
                  </a:tcPr>
                </a:tc>
                <a:tc>
                  <a:txBody>
                    <a:bodyPr>
                      <a:spAutoFit/>
                    </a:bodyPr>
                    <a:p>
                      <a:pPr indent="0">
                        <a:spcBef>
                          <a:spcPts val="350"/>
                        </a:spcBef>
                      </a:pPr>
                      <a:r>
                        <a:rPr lang="zh-TW" sz="1400">
                          <a:latin typeface="MingLiU" panose="02020509000000000000" charset="-120"/>
                          <a:ea typeface="MingLiU" panose="02020509000000000000" charset="-120"/>
                        </a:rPr>
                        <a:t>知识产权</a:t>
                      </a:r>
                      <a:endParaRPr lang="zh-TW" sz="1400">
                        <a:latin typeface="MingLiU" panose="02020509000000000000" charset="-120"/>
                        <a:ea typeface="MingLiU" panose="02020509000000000000" charset="-120"/>
                      </a:endParaRPr>
                    </a:p>
                  </a:txBody>
                  <a:tcPr marL="0" marR="0" marT="0" marB="0">
                    <a:solidFill>
                      <a:srgbClr val="D9EFFA"/>
                    </a:solidFill>
                  </a:tcPr>
                </a:tc>
                <a:tc>
                  <a:txBody>
                    <a:bodyPr>
                      <a:spAutoFit/>
                    </a:bodyPr>
                    <a:p>
                      <a:pPr indent="0" algn="ctr">
                        <a:spcBef>
                          <a:spcPts val="350"/>
                        </a:spcBef>
                      </a:pPr>
                      <a:r>
                        <a:rPr lang="zh-TW" sz="1300" b="1">
                          <a:latin typeface="Arial" panose="020B0604020202020204"/>
                          <a:ea typeface="Arial" panose="020B0604020202020204"/>
                        </a:rPr>
                        <a:t>≤30</a:t>
                      </a:r>
                      <a:endParaRPr lang="zh-TW" sz="1300" b="1">
                        <a:latin typeface="Arial" panose="020B0604020202020204"/>
                        <a:ea typeface="Arial" panose="020B0604020202020204"/>
                      </a:endParaRPr>
                    </a:p>
                  </a:txBody>
                  <a:tcPr marL="0" marR="0" marT="0" marB="0">
                    <a:solidFill>
                      <a:srgbClr val="D9EFFA"/>
                    </a:solidFill>
                  </a:tcPr>
                </a:tc>
              </a:tr>
              <a:tr h="463296">
                <a:tc>
                  <a:txBody>
                    <a:bodyPr>
                      <a:spAutoFit/>
                    </a:bodyPr>
                    <a:p>
                      <a:pPr indent="0" algn="ctr">
                        <a:spcBef>
                          <a:spcPts val="350"/>
                        </a:spcBef>
                      </a:pPr>
                      <a:r>
                        <a:rPr lang="zh-TW" sz="1300" b="1">
                          <a:latin typeface="Arial" panose="020B0604020202020204"/>
                          <a:ea typeface="Arial" panose="020B0604020202020204"/>
                        </a:rPr>
                        <a:t>2</a:t>
                      </a:r>
                      <a:endParaRPr lang="zh-TW" sz="1300" b="1">
                        <a:latin typeface="Arial" panose="020B0604020202020204"/>
                        <a:ea typeface="Arial" panose="020B0604020202020204"/>
                      </a:endParaRPr>
                    </a:p>
                  </a:txBody>
                  <a:tcPr marL="0" marR="0" marT="0" marB="0">
                    <a:solidFill>
                      <a:srgbClr val="D9EFFA"/>
                    </a:solidFill>
                  </a:tcPr>
                </a:tc>
                <a:tc>
                  <a:txBody>
                    <a:bodyPr>
                      <a:spAutoFit/>
                    </a:bodyPr>
                    <a:p>
                      <a:pPr indent="0">
                        <a:spcBef>
                          <a:spcPts val="350"/>
                        </a:spcBef>
                      </a:pPr>
                      <a:r>
                        <a:rPr lang="zh-TW" sz="1400">
                          <a:latin typeface="MingLiU" panose="02020509000000000000" charset="-120"/>
                          <a:ea typeface="MingLiU" panose="02020509000000000000" charset="-120"/>
                        </a:rPr>
                        <a:t>科技成果转化能力</a:t>
                      </a:r>
                      <a:endParaRPr lang="zh-TW" sz="1400">
                        <a:latin typeface="MingLiU" panose="02020509000000000000" charset="-120"/>
                        <a:ea typeface="MingLiU" panose="02020509000000000000" charset="-120"/>
                      </a:endParaRPr>
                    </a:p>
                  </a:txBody>
                  <a:tcPr marL="0" marR="0" marT="0" marB="0">
                    <a:solidFill>
                      <a:srgbClr val="D9EFFA"/>
                    </a:solidFill>
                  </a:tcPr>
                </a:tc>
                <a:tc>
                  <a:txBody>
                    <a:bodyPr>
                      <a:spAutoFit/>
                    </a:bodyPr>
                    <a:p>
                      <a:pPr indent="0" algn="ctr">
                        <a:spcBef>
                          <a:spcPts val="350"/>
                        </a:spcBef>
                      </a:pPr>
                      <a:r>
                        <a:rPr lang="zh-TW" sz="1300" b="1">
                          <a:latin typeface="Arial" panose="020B0604020202020204"/>
                          <a:ea typeface="Arial" panose="020B0604020202020204"/>
                        </a:rPr>
                        <a:t>≤30</a:t>
                      </a:r>
                      <a:endParaRPr lang="zh-TW" sz="1300" b="1">
                        <a:latin typeface="Arial" panose="020B0604020202020204"/>
                        <a:ea typeface="Arial" panose="020B0604020202020204"/>
                      </a:endParaRPr>
                    </a:p>
                  </a:txBody>
                  <a:tcPr marL="0" marR="0" marT="0" marB="0">
                    <a:solidFill>
                      <a:srgbClr val="D9EFFA"/>
                    </a:solidFill>
                  </a:tcPr>
                </a:tc>
              </a:tr>
              <a:tr h="448056">
                <a:tc>
                  <a:txBody>
                    <a:bodyPr>
                      <a:spAutoFit/>
                    </a:bodyPr>
                    <a:p>
                      <a:pPr indent="0" algn="ctr">
                        <a:spcBef>
                          <a:spcPts val="350"/>
                        </a:spcBef>
                      </a:pPr>
                      <a:r>
                        <a:rPr lang="zh-TW" sz="1300" b="1">
                          <a:latin typeface="Arial" panose="020B0604020202020204"/>
                          <a:ea typeface="Arial" panose="020B0604020202020204"/>
                        </a:rPr>
                        <a:t>3</a:t>
                      </a:r>
                      <a:endParaRPr lang="zh-TW" sz="1300" b="1">
                        <a:latin typeface="Arial" panose="020B0604020202020204"/>
                        <a:ea typeface="Arial" panose="020B0604020202020204"/>
                      </a:endParaRPr>
                    </a:p>
                  </a:txBody>
                  <a:tcPr marL="0" marR="0" marT="0" marB="0">
                    <a:solidFill>
                      <a:srgbClr val="D9EFFA"/>
                    </a:solidFill>
                  </a:tcPr>
                </a:tc>
                <a:tc>
                  <a:txBody>
                    <a:bodyPr>
                      <a:spAutoFit/>
                    </a:bodyPr>
                    <a:p>
                      <a:pPr indent="0">
                        <a:spcBef>
                          <a:spcPts val="280"/>
                        </a:spcBef>
                      </a:pPr>
                      <a:r>
                        <a:rPr lang="zh-TW" sz="1400">
                          <a:latin typeface="MingLiU" panose="02020509000000000000" charset="-120"/>
                          <a:ea typeface="MingLiU" panose="02020509000000000000" charset="-120"/>
                        </a:rPr>
                        <a:t>研究开发组织管理水平</a:t>
                      </a:r>
                      <a:endParaRPr lang="zh-TW" sz="1400">
                        <a:latin typeface="MingLiU" panose="02020509000000000000" charset="-120"/>
                        <a:ea typeface="MingLiU" panose="02020509000000000000" charset="-120"/>
                      </a:endParaRPr>
                    </a:p>
                  </a:txBody>
                  <a:tcPr marL="0" marR="0" marT="0" marB="0">
                    <a:solidFill>
                      <a:srgbClr val="D9EFFA"/>
                    </a:solidFill>
                  </a:tcPr>
                </a:tc>
                <a:tc>
                  <a:txBody>
                    <a:bodyPr>
                      <a:spAutoFit/>
                    </a:bodyPr>
                    <a:p>
                      <a:pPr indent="0" algn="ctr">
                        <a:spcBef>
                          <a:spcPts val="350"/>
                        </a:spcBef>
                      </a:pPr>
                      <a:r>
                        <a:rPr lang="zh-TW" sz="1300" b="1">
                          <a:latin typeface="Arial" panose="020B0604020202020204"/>
                          <a:ea typeface="Arial" panose="020B0604020202020204"/>
                        </a:rPr>
                        <a:t>≤20</a:t>
                      </a:r>
                      <a:endParaRPr lang="zh-TW" sz="1300" b="1">
                        <a:latin typeface="Arial" panose="020B0604020202020204"/>
                        <a:ea typeface="Arial" panose="020B0604020202020204"/>
                      </a:endParaRPr>
                    </a:p>
                  </a:txBody>
                  <a:tcPr marL="0" marR="0" marT="0" marB="0">
                    <a:solidFill>
                      <a:srgbClr val="D9EFFA"/>
                    </a:solidFill>
                  </a:tcPr>
                </a:tc>
              </a:tr>
              <a:tr h="399288">
                <a:tc>
                  <a:txBody>
                    <a:bodyPr>
                      <a:spAutoFit/>
                    </a:bodyPr>
                    <a:p>
                      <a:pPr indent="0" algn="ctr">
                        <a:spcBef>
                          <a:spcPts val="350"/>
                        </a:spcBef>
                      </a:pPr>
                      <a:r>
                        <a:rPr lang="zh-TW" sz="1300" b="1">
                          <a:latin typeface="Arial" panose="020B0604020202020204"/>
                          <a:ea typeface="Arial" panose="020B0604020202020204"/>
                        </a:rPr>
                        <a:t>4</a:t>
                      </a:r>
                      <a:endParaRPr lang="zh-TW" sz="1300" b="1">
                        <a:latin typeface="Arial" panose="020B0604020202020204"/>
                        <a:ea typeface="Arial" panose="020B0604020202020204"/>
                      </a:endParaRPr>
                    </a:p>
                  </a:txBody>
                  <a:tcPr marL="0" marR="0" marT="0" marB="0">
                    <a:solidFill>
                      <a:srgbClr val="D9EFFA"/>
                    </a:solidFill>
                  </a:tcPr>
                </a:tc>
                <a:tc>
                  <a:txBody>
                    <a:bodyPr>
                      <a:spAutoFit/>
                    </a:bodyPr>
                    <a:p>
                      <a:pPr indent="0">
                        <a:spcBef>
                          <a:spcPts val="280"/>
                        </a:spcBef>
                      </a:pPr>
                      <a:r>
                        <a:rPr lang="zh-TW" sz="1400">
                          <a:latin typeface="MingLiU" panose="02020509000000000000" charset="-120"/>
                          <a:ea typeface="MingLiU" panose="02020509000000000000" charset="-120"/>
                        </a:rPr>
                        <a:t>企业成长性</a:t>
                      </a:r>
                      <a:endParaRPr lang="zh-TW" sz="1400">
                        <a:latin typeface="MingLiU" panose="02020509000000000000" charset="-120"/>
                        <a:ea typeface="MingLiU" panose="02020509000000000000" charset="-120"/>
                      </a:endParaRPr>
                    </a:p>
                  </a:txBody>
                  <a:tcPr marL="0" marR="0" marT="0" marB="0">
                    <a:solidFill>
                      <a:srgbClr val="D9EFFA"/>
                    </a:solidFill>
                  </a:tcPr>
                </a:tc>
                <a:tc>
                  <a:txBody>
                    <a:bodyPr>
                      <a:spAutoFit/>
                    </a:bodyPr>
                    <a:p>
                      <a:pPr indent="0" algn="ctr">
                        <a:spcBef>
                          <a:spcPts val="350"/>
                        </a:spcBef>
                      </a:pPr>
                      <a:r>
                        <a:rPr lang="zh-TW" sz="1300" b="1">
                          <a:latin typeface="Arial" panose="020B0604020202020204"/>
                          <a:ea typeface="Arial" panose="020B0604020202020204"/>
                        </a:rPr>
                        <a:t>≤20</a:t>
                      </a:r>
                      <a:endParaRPr lang="zh-TW" sz="1300" b="1">
                        <a:latin typeface="Arial" panose="020B0604020202020204"/>
                        <a:ea typeface="Arial" panose="020B0604020202020204"/>
                      </a:endParaRPr>
                    </a:p>
                  </a:txBody>
                  <a:tcPr marL="0" marR="0" marT="0" marB="0">
                    <a:solidFill>
                      <a:srgbClr val="D9EFFA"/>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335024" y="795528"/>
            <a:ext cx="3017520" cy="423672"/>
          </a:xfrm>
          <a:prstGeom prst="rect">
            <a:avLst/>
          </a:prstGeom>
          <a:solidFill>
            <a:srgbClr val="FFFFFF"/>
          </a:solidFill>
        </p:spPr>
        <p:txBody>
          <a:bodyPr wrap="none" lIns="0" tIns="0" rIns="0" bIns="0">
            <a:noAutofit/>
          </a:bodyPr>
          <a:p>
            <a:pPr indent="0"/>
            <a:r>
              <a:rPr lang="en-US" altLang="zh-TW" sz="3100">
                <a:solidFill>
                  <a:srgbClr val="0156AF"/>
                </a:solidFill>
                <a:latin typeface="黑体" panose="02010609060101010101" charset="-122"/>
                <a:ea typeface="黑体" panose="02010609060101010101" charset="-122"/>
                <a:cs typeface="黑体" panose="02010609060101010101" charset="-122"/>
              </a:rPr>
              <a:t>6</a:t>
            </a:r>
            <a:r>
              <a:rPr lang="zh-CN" altLang="en-US" sz="3100">
                <a:solidFill>
                  <a:srgbClr val="0156AF"/>
                </a:solidFill>
                <a:latin typeface="黑体" panose="02010609060101010101" charset="-122"/>
                <a:ea typeface="黑体" panose="02010609060101010101" charset="-122"/>
                <a:cs typeface="黑体" panose="02010609060101010101" charset="-122"/>
              </a:rPr>
              <a:t>、</a:t>
            </a:r>
            <a:r>
              <a:rPr lang="zh-TW" sz="3100">
                <a:solidFill>
                  <a:srgbClr val="0156AF"/>
                </a:solidFill>
                <a:latin typeface="黑体" panose="02010609060101010101" charset="-122"/>
                <a:ea typeface="黑体" panose="02010609060101010101" charset="-122"/>
                <a:cs typeface="黑体" panose="02010609060101010101" charset="-122"/>
              </a:rPr>
              <a:t>创新评价达标</a:t>
            </a:r>
            <a:endParaRPr lang="zh-TW" sz="3100">
              <a:solidFill>
                <a:srgbClr val="0156AF"/>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1575816" y="2017776"/>
            <a:ext cx="2895600" cy="323088"/>
          </a:xfrm>
          <a:prstGeom prst="rect">
            <a:avLst/>
          </a:prstGeom>
          <a:solidFill>
            <a:srgbClr val="FFFFFF"/>
          </a:solidFill>
        </p:spPr>
        <p:txBody>
          <a:bodyPr wrap="none" lIns="0" tIns="0" rIns="0" bIns="0">
            <a:noAutofit/>
          </a:bodyPr>
          <a:p>
            <a:pPr indent="241300" algn="just"/>
            <a:r>
              <a:rPr lang="zh-TW" sz="2300">
                <a:solidFill>
                  <a:srgbClr val="F93304"/>
                </a:solidFill>
                <a:latin typeface="MingLiU" panose="02020509000000000000" charset="-120"/>
                <a:ea typeface="MingLiU" panose="02020509000000000000" charset="-120"/>
              </a:rPr>
              <a:t>知识产权</a:t>
            </a:r>
            <a:r>
              <a:rPr lang="en-US" sz="2400" b="1">
                <a:solidFill>
                  <a:srgbClr val="F93304"/>
                </a:solidFill>
                <a:latin typeface="宋体" panose="02010600030101010101" pitchFamily="2" charset="-122"/>
              </a:rPr>
              <a:t>（≤</a:t>
            </a:r>
            <a:r>
              <a:rPr lang="en-US" sz="2300" b="1">
                <a:solidFill>
                  <a:srgbClr val="F93304"/>
                </a:solidFill>
                <a:latin typeface="Times New Roman" panose="02020603050405020304"/>
              </a:rPr>
              <a:t>30</a:t>
            </a:r>
            <a:r>
              <a:rPr lang="zh-TW" sz="2300">
                <a:solidFill>
                  <a:srgbClr val="F93304"/>
                </a:solidFill>
                <a:latin typeface="MingLiU" panose="02020509000000000000" charset="-120"/>
                <a:ea typeface="MingLiU" panose="02020509000000000000" charset="-120"/>
              </a:rPr>
              <a:t>分）</a:t>
            </a:r>
            <a:endParaRPr lang="zh-TW" sz="2300">
              <a:solidFill>
                <a:srgbClr val="F93304"/>
              </a:solidFill>
              <a:latin typeface="MingLiU" panose="02020509000000000000" charset="-120"/>
              <a:ea typeface="MingLiU" panose="02020509000000000000" charset="-120"/>
            </a:endParaRPr>
          </a:p>
        </p:txBody>
      </p:sp>
      <p:graphicFrame>
        <p:nvGraphicFramePr>
          <p:cNvPr id="4" name="表格 3"/>
          <p:cNvGraphicFramePr>
            <a:graphicFrameLocks noGrp="1"/>
          </p:cNvGraphicFramePr>
          <p:nvPr>
            <p:custDataLst>
              <p:tags r:id="rId1"/>
            </p:custDataLst>
          </p:nvPr>
        </p:nvGraphicFramePr>
        <p:xfrm>
          <a:off x="2307336" y="2648712"/>
          <a:ext cx="6153912" cy="2551176"/>
        </p:xfrm>
        <a:graphic>
          <a:graphicData uri="http://schemas.openxmlformats.org/drawingml/2006/table">
            <a:tbl>
              <a:tblPr/>
              <a:tblGrid>
                <a:gridCol w="701040"/>
                <a:gridCol w="4526280"/>
                <a:gridCol w="926592"/>
              </a:tblGrid>
              <a:tr h="356616">
                <a:tc>
                  <a:txBody>
                    <a:bodyPr>
                      <a:spAutoFit/>
                    </a:bodyPr>
                    <a:p>
                      <a:pPr indent="0" algn="ctr"/>
                      <a:r>
                        <a:rPr lang="zh-TW" sz="1400">
                          <a:solidFill>
                            <a:srgbClr val="202267"/>
                          </a:solidFill>
                          <a:latin typeface="MingLiU" panose="02020509000000000000" charset="-120"/>
                          <a:ea typeface="MingLiU" panose="02020509000000000000" charset="-120"/>
                        </a:rPr>
                        <a:t>序号</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c>
                  <a:txBody>
                    <a:bodyPr>
                      <a:spAutoFit/>
                    </a:bodyPr>
                    <a:p>
                      <a:pPr indent="0" algn="ctr"/>
                      <a:r>
                        <a:rPr lang="zh-TW" sz="1400">
                          <a:solidFill>
                            <a:srgbClr val="202267"/>
                          </a:solidFill>
                          <a:latin typeface="MingLiU" panose="02020509000000000000" charset="-120"/>
                          <a:ea typeface="MingLiU" panose="02020509000000000000" charset="-120"/>
                        </a:rPr>
                        <a:t>知识产权相关评价指标</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c>
                  <a:txBody>
                    <a:bodyPr>
                      <a:spAutoFit/>
                    </a:bodyPr>
                    <a:p>
                      <a:pPr indent="0" algn="ctr"/>
                      <a:r>
                        <a:rPr lang="zh-TW" sz="1400">
                          <a:solidFill>
                            <a:srgbClr val="202267"/>
                          </a:solidFill>
                          <a:latin typeface="MingLiU" panose="02020509000000000000" charset="-120"/>
                          <a:ea typeface="MingLiU" panose="02020509000000000000" charset="-120"/>
                        </a:rPr>
                        <a:t>分值</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r>
              <a:tr h="353568">
                <a:tc>
                  <a:txBody>
                    <a:bodyPr>
                      <a:spAutoFit/>
                    </a:bodyPr>
                    <a:p>
                      <a:pPr indent="0" algn="ctr"/>
                      <a:r>
                        <a:rPr lang="zh-TW" sz="1300" b="1">
                          <a:solidFill>
                            <a:srgbClr val="202267"/>
                          </a:solidFill>
                          <a:latin typeface="Arial" panose="020B0604020202020204"/>
                          <a:ea typeface="Arial" panose="020B0604020202020204"/>
                        </a:rPr>
                        <a:t>1</a:t>
                      </a:r>
                      <a:endParaRPr lang="zh-TW" sz="1300" b="1">
                        <a:solidFill>
                          <a:srgbClr val="202267"/>
                        </a:solidFill>
                        <a:latin typeface="Arial" panose="020B0604020202020204"/>
                        <a:ea typeface="Arial" panose="020B0604020202020204"/>
                      </a:endParaRPr>
                    </a:p>
                  </a:txBody>
                  <a:tcPr marL="0" marR="0" marT="0" marB="0" anchor="b">
                    <a:solidFill>
                      <a:srgbClr val="D9EFFA"/>
                    </a:solidFill>
                  </a:tcPr>
                </a:tc>
                <a:tc>
                  <a:txBody>
                    <a:bodyPr>
                      <a:spAutoFit/>
                    </a:bodyPr>
                    <a:p>
                      <a:pPr indent="0"/>
                      <a:r>
                        <a:rPr lang="zh-TW" sz="1400">
                          <a:solidFill>
                            <a:srgbClr val="202267"/>
                          </a:solidFill>
                          <a:latin typeface="MingLiU" panose="02020509000000000000" charset="-120"/>
                          <a:ea typeface="MingLiU" panose="02020509000000000000" charset="-120"/>
                        </a:rPr>
                        <a:t>技术的先进程度</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c>
                  <a:txBody>
                    <a:bodyPr>
                      <a:spAutoFit/>
                    </a:bodyPr>
                    <a:p>
                      <a:pPr indent="342900"/>
                      <a:r>
                        <a:rPr lang="zh-TW" sz="1300" b="1">
                          <a:solidFill>
                            <a:srgbClr val="202267"/>
                          </a:solidFill>
                          <a:latin typeface="Arial" panose="020B0604020202020204"/>
                          <a:ea typeface="Arial" panose="020B0604020202020204"/>
                        </a:rPr>
                        <a:t>≤8</a:t>
                      </a:r>
                      <a:endParaRPr lang="zh-TW" sz="1300" b="1">
                        <a:solidFill>
                          <a:srgbClr val="202267"/>
                        </a:solidFill>
                        <a:latin typeface="Arial" panose="020B0604020202020204"/>
                        <a:ea typeface="Arial" panose="020B0604020202020204"/>
                      </a:endParaRPr>
                    </a:p>
                  </a:txBody>
                  <a:tcPr marL="0" marR="0" marT="0" marB="0" anchor="b">
                    <a:solidFill>
                      <a:srgbClr val="D9EFFA"/>
                    </a:solidFill>
                  </a:tcPr>
                </a:tc>
              </a:tr>
              <a:tr h="353568">
                <a:tc>
                  <a:txBody>
                    <a:bodyPr>
                      <a:spAutoFit/>
                    </a:bodyPr>
                    <a:p>
                      <a:pPr indent="0" algn="ctr"/>
                      <a:r>
                        <a:rPr lang="zh-TW" sz="1300" b="1">
                          <a:solidFill>
                            <a:srgbClr val="202267"/>
                          </a:solidFill>
                          <a:latin typeface="Arial" panose="020B0604020202020204"/>
                          <a:ea typeface="Arial" panose="020B0604020202020204"/>
                        </a:rPr>
                        <a:t>2</a:t>
                      </a:r>
                      <a:endParaRPr lang="zh-TW" sz="1300" b="1">
                        <a:solidFill>
                          <a:srgbClr val="202267"/>
                        </a:solidFill>
                        <a:latin typeface="Arial" panose="020B0604020202020204"/>
                        <a:ea typeface="Arial" panose="020B0604020202020204"/>
                      </a:endParaRPr>
                    </a:p>
                  </a:txBody>
                  <a:tcPr marL="0" marR="0" marT="0" marB="0" anchor="b">
                    <a:solidFill>
                      <a:srgbClr val="D9EFFA"/>
                    </a:solidFill>
                  </a:tcPr>
                </a:tc>
                <a:tc>
                  <a:txBody>
                    <a:bodyPr>
                      <a:spAutoFit/>
                    </a:bodyPr>
                    <a:p>
                      <a:pPr indent="0"/>
                      <a:r>
                        <a:rPr lang="zh-TW" sz="1400">
                          <a:solidFill>
                            <a:srgbClr val="202267"/>
                          </a:solidFill>
                          <a:latin typeface="MingLiU" panose="02020509000000000000" charset="-120"/>
                          <a:ea typeface="MingLiU" panose="02020509000000000000" charset="-120"/>
                        </a:rPr>
                        <a:t>对主要产品（服务）在技术上发挥核心支持作用</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c>
                  <a:txBody>
                    <a:bodyPr>
                      <a:spAutoFit/>
                    </a:bodyPr>
                    <a:p>
                      <a:pPr indent="342900"/>
                      <a:r>
                        <a:rPr lang="zh-TW" sz="1300" b="1">
                          <a:solidFill>
                            <a:srgbClr val="202267"/>
                          </a:solidFill>
                          <a:latin typeface="Arial" panose="020B0604020202020204"/>
                          <a:ea typeface="Arial" panose="020B0604020202020204"/>
                        </a:rPr>
                        <a:t>≤8</a:t>
                      </a:r>
                      <a:endParaRPr lang="zh-TW" sz="1300" b="1">
                        <a:solidFill>
                          <a:srgbClr val="202267"/>
                        </a:solidFill>
                        <a:latin typeface="Arial" panose="020B0604020202020204"/>
                        <a:ea typeface="Arial" panose="020B0604020202020204"/>
                      </a:endParaRPr>
                    </a:p>
                  </a:txBody>
                  <a:tcPr marL="0" marR="0" marT="0" marB="0" anchor="b">
                    <a:solidFill>
                      <a:srgbClr val="D9EFFA"/>
                    </a:solidFill>
                  </a:tcPr>
                </a:tc>
              </a:tr>
              <a:tr h="350520">
                <a:tc>
                  <a:txBody>
                    <a:bodyPr>
                      <a:spAutoFit/>
                    </a:bodyPr>
                    <a:p>
                      <a:pPr indent="0" algn="ctr"/>
                      <a:r>
                        <a:rPr lang="zh-TW" sz="1300" b="1">
                          <a:solidFill>
                            <a:srgbClr val="202267"/>
                          </a:solidFill>
                          <a:latin typeface="Arial" panose="020B0604020202020204"/>
                          <a:ea typeface="Arial" panose="020B0604020202020204"/>
                        </a:rPr>
                        <a:t>3</a:t>
                      </a:r>
                      <a:endParaRPr lang="zh-TW" sz="1300" b="1">
                        <a:solidFill>
                          <a:srgbClr val="202267"/>
                        </a:solidFill>
                        <a:latin typeface="Arial" panose="020B0604020202020204"/>
                        <a:ea typeface="Arial" panose="020B0604020202020204"/>
                      </a:endParaRPr>
                    </a:p>
                  </a:txBody>
                  <a:tcPr marL="0" marR="0" marT="0" marB="0" anchor="b">
                    <a:solidFill>
                      <a:srgbClr val="D9EFFA"/>
                    </a:solidFill>
                  </a:tcPr>
                </a:tc>
                <a:tc>
                  <a:txBody>
                    <a:bodyPr>
                      <a:spAutoFit/>
                    </a:bodyPr>
                    <a:p>
                      <a:pPr indent="0"/>
                      <a:r>
                        <a:rPr lang="zh-TW" sz="1400">
                          <a:solidFill>
                            <a:srgbClr val="202267"/>
                          </a:solidFill>
                          <a:latin typeface="MingLiU" panose="02020509000000000000" charset="-120"/>
                          <a:ea typeface="MingLiU" panose="02020509000000000000" charset="-120"/>
                        </a:rPr>
                        <a:t>知识产权数量</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c>
                  <a:txBody>
                    <a:bodyPr>
                      <a:spAutoFit/>
                    </a:bodyPr>
                    <a:p>
                      <a:pPr indent="342900"/>
                      <a:r>
                        <a:rPr lang="zh-TW" sz="1300" b="1">
                          <a:solidFill>
                            <a:srgbClr val="202267"/>
                          </a:solidFill>
                          <a:latin typeface="Arial" panose="020B0604020202020204"/>
                          <a:ea typeface="Arial" panose="020B0604020202020204"/>
                        </a:rPr>
                        <a:t>≤8</a:t>
                      </a:r>
                      <a:endParaRPr lang="zh-TW" sz="1300" b="1">
                        <a:solidFill>
                          <a:srgbClr val="202267"/>
                        </a:solidFill>
                        <a:latin typeface="Arial" panose="020B0604020202020204"/>
                        <a:ea typeface="Arial" panose="020B0604020202020204"/>
                      </a:endParaRPr>
                    </a:p>
                  </a:txBody>
                  <a:tcPr marL="0" marR="0" marT="0" marB="0" anchor="b">
                    <a:solidFill>
                      <a:srgbClr val="D9EFFA"/>
                    </a:solidFill>
                  </a:tcPr>
                </a:tc>
              </a:tr>
              <a:tr h="368808">
                <a:tc>
                  <a:txBody>
                    <a:bodyPr>
                      <a:spAutoFit/>
                    </a:bodyPr>
                    <a:p>
                      <a:pPr indent="0" algn="ctr"/>
                      <a:r>
                        <a:rPr lang="zh-TW" sz="1300" b="1">
                          <a:solidFill>
                            <a:srgbClr val="202267"/>
                          </a:solidFill>
                          <a:latin typeface="Arial" panose="020B0604020202020204"/>
                          <a:ea typeface="Arial" panose="020B0604020202020204"/>
                        </a:rPr>
                        <a:t>4</a:t>
                      </a:r>
                      <a:endParaRPr lang="zh-TW" sz="1300" b="1">
                        <a:solidFill>
                          <a:srgbClr val="202267"/>
                        </a:solidFill>
                        <a:latin typeface="Arial" panose="020B0604020202020204"/>
                        <a:ea typeface="Arial" panose="020B0604020202020204"/>
                      </a:endParaRPr>
                    </a:p>
                  </a:txBody>
                  <a:tcPr marL="0" marR="0" marT="0" marB="0" anchor="ctr">
                    <a:solidFill>
                      <a:srgbClr val="D9EFFA"/>
                    </a:solidFill>
                  </a:tcPr>
                </a:tc>
                <a:tc>
                  <a:txBody>
                    <a:bodyPr>
                      <a:spAutoFit/>
                    </a:bodyPr>
                    <a:p>
                      <a:pPr indent="0"/>
                      <a:r>
                        <a:rPr lang="zh-TW" sz="1400">
                          <a:solidFill>
                            <a:srgbClr val="202267"/>
                          </a:solidFill>
                          <a:latin typeface="MingLiU" panose="02020509000000000000" charset="-120"/>
                          <a:ea typeface="MingLiU" panose="02020509000000000000" charset="-120"/>
                        </a:rPr>
                        <a:t>知识产权获得方式</a:t>
                      </a:r>
                      <a:endParaRPr lang="zh-TW" sz="1400">
                        <a:solidFill>
                          <a:srgbClr val="202267"/>
                        </a:solidFill>
                        <a:latin typeface="MingLiU" panose="02020509000000000000" charset="-120"/>
                        <a:ea typeface="MingLiU" panose="02020509000000000000" charset="-120"/>
                      </a:endParaRPr>
                    </a:p>
                  </a:txBody>
                  <a:tcPr marL="0" marR="0" marT="0" marB="0" anchor="ctr">
                    <a:solidFill>
                      <a:srgbClr val="D9EFFA"/>
                    </a:solidFill>
                  </a:tcPr>
                </a:tc>
                <a:tc>
                  <a:txBody>
                    <a:bodyPr>
                      <a:spAutoFit/>
                    </a:bodyPr>
                    <a:p>
                      <a:pPr indent="342900"/>
                      <a:r>
                        <a:rPr lang="zh-TW" sz="1300" b="1">
                          <a:solidFill>
                            <a:srgbClr val="202267"/>
                          </a:solidFill>
                          <a:latin typeface="Arial" panose="020B0604020202020204"/>
                          <a:ea typeface="Arial" panose="020B0604020202020204"/>
                        </a:rPr>
                        <a:t>≤6</a:t>
                      </a:r>
                      <a:endParaRPr lang="zh-TW" sz="1300" b="1">
                        <a:solidFill>
                          <a:srgbClr val="202267"/>
                        </a:solidFill>
                        <a:latin typeface="Arial" panose="020B0604020202020204"/>
                        <a:ea typeface="Arial" panose="020B0604020202020204"/>
                      </a:endParaRPr>
                    </a:p>
                  </a:txBody>
                  <a:tcPr marL="0" marR="0" marT="0" marB="0" anchor="ctr">
                    <a:solidFill>
                      <a:srgbClr val="D9EFFA"/>
                    </a:solidFill>
                  </a:tcPr>
                </a:tc>
              </a:tr>
              <a:tr h="768096">
                <a:tc>
                  <a:txBody>
                    <a:bodyPr>
                      <a:spAutoFit/>
                    </a:bodyPr>
                    <a:p>
                      <a:pPr indent="0" algn="ctr"/>
                      <a:r>
                        <a:rPr lang="zh-TW" sz="1300" b="1">
                          <a:solidFill>
                            <a:srgbClr val="202267"/>
                          </a:solidFill>
                          <a:latin typeface="Arial" panose="020B0604020202020204"/>
                          <a:ea typeface="Arial" panose="020B0604020202020204"/>
                        </a:rPr>
                        <a:t>5</a:t>
                      </a:r>
                      <a:endParaRPr lang="zh-TW" sz="1300" b="1">
                        <a:solidFill>
                          <a:srgbClr val="202267"/>
                        </a:solidFill>
                        <a:latin typeface="Arial" panose="020B0604020202020204"/>
                        <a:ea typeface="Arial" panose="020B0604020202020204"/>
                      </a:endParaRPr>
                    </a:p>
                  </a:txBody>
                  <a:tcPr marL="0" marR="0" marT="0" marB="0" anchor="ctr">
                    <a:solidFill>
                      <a:srgbClr val="D9EFFA"/>
                    </a:solidFill>
                  </a:tcPr>
                </a:tc>
                <a:tc>
                  <a:txBody>
                    <a:bodyPr>
                      <a:spAutoFit/>
                    </a:bodyPr>
                    <a:p>
                      <a:pPr indent="177800">
                        <a:lnSpc>
                          <a:spcPts val="1645"/>
                        </a:lnSpc>
                        <a:spcAft>
                          <a:spcPts val="140"/>
                        </a:spcAft>
                      </a:pPr>
                      <a:r>
                        <a:rPr lang="zh-TW" sz="1400">
                          <a:solidFill>
                            <a:srgbClr val="202267"/>
                          </a:solidFill>
                          <a:latin typeface="MingLiU" panose="02020509000000000000" charset="-120"/>
                          <a:ea typeface="MingLiU" panose="02020509000000000000" charset="-120"/>
                        </a:rPr>
                        <a:t>（作为参考条件，最多加</a:t>
                      </a:r>
                      <a:r>
                        <a:rPr lang="zh-TW" sz="1300" b="1">
                          <a:solidFill>
                            <a:srgbClr val="202267"/>
                          </a:solidFill>
                          <a:latin typeface="Arial" panose="020B0604020202020204"/>
                          <a:ea typeface="Arial" panose="020B0604020202020204"/>
                        </a:rPr>
                        <a:t>2</a:t>
                      </a:r>
                      <a:r>
                        <a:rPr lang="zh-TW" sz="1400">
                          <a:solidFill>
                            <a:srgbClr val="202267"/>
                          </a:solidFill>
                          <a:latin typeface="MingLiU" panose="02020509000000000000" charset="-120"/>
                          <a:ea typeface="MingLiU" panose="02020509000000000000" charset="-120"/>
                        </a:rPr>
                        <a:t>分）</a:t>
                      </a:r>
                      <a:endParaRPr lang="zh-TW" sz="1400">
                        <a:solidFill>
                          <a:srgbClr val="202267"/>
                        </a:solidFill>
                        <a:latin typeface="MingLiU" panose="02020509000000000000" charset="-120"/>
                        <a:ea typeface="MingLiU" panose="02020509000000000000" charset="-120"/>
                      </a:endParaRPr>
                    </a:p>
                    <a:p>
                      <a:pPr indent="0">
                        <a:lnSpc>
                          <a:spcPts val="1645"/>
                        </a:lnSpc>
                      </a:pPr>
                      <a:r>
                        <a:rPr lang="zh-TW" sz="1400">
                          <a:solidFill>
                            <a:srgbClr val="202267"/>
                          </a:solidFill>
                          <a:latin typeface="MingLiU" panose="02020509000000000000" charset="-120"/>
                          <a:ea typeface="MingLiU" panose="02020509000000000000" charset="-120"/>
                        </a:rPr>
                        <a:t>企业参与编制国家标准、行业标准、检测方法、技术 规范的情况</a:t>
                      </a:r>
                      <a:endParaRPr lang="zh-TW" sz="1400">
                        <a:solidFill>
                          <a:srgbClr val="202267"/>
                        </a:solidFill>
                        <a:latin typeface="MingLiU" panose="02020509000000000000" charset="-120"/>
                        <a:ea typeface="MingLiU" panose="02020509000000000000" charset="-120"/>
                      </a:endParaRPr>
                    </a:p>
                  </a:txBody>
                  <a:tcPr marL="0" marR="0" marT="0" marB="0" anchor="b">
                    <a:solidFill>
                      <a:srgbClr val="D9EFFA"/>
                    </a:solidFill>
                  </a:tcPr>
                </a:tc>
                <a:tc>
                  <a:txBody>
                    <a:bodyPr>
                      <a:spAutoFit/>
                    </a:bodyPr>
                    <a:p>
                      <a:pPr indent="0" algn="ctr"/>
                      <a:r>
                        <a:rPr lang="zh-TW" sz="1300" b="1">
                          <a:solidFill>
                            <a:srgbClr val="202267"/>
                          </a:solidFill>
                          <a:latin typeface="Arial" panose="020B0604020202020204"/>
                          <a:ea typeface="Arial" panose="020B0604020202020204"/>
                        </a:rPr>
                        <a:t>≤2</a:t>
                      </a:r>
                      <a:endParaRPr lang="zh-TW" sz="1300" b="1">
                        <a:solidFill>
                          <a:srgbClr val="202267"/>
                        </a:solidFill>
                        <a:latin typeface="Arial" panose="020B0604020202020204"/>
                        <a:ea typeface="Arial" panose="020B0604020202020204"/>
                      </a:endParaRPr>
                    </a:p>
                  </a:txBody>
                  <a:tcPr marL="0" marR="0" marT="0" marB="0" anchor="ctr">
                    <a:solidFill>
                      <a:srgbClr val="D9EFFA"/>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335024" y="795528"/>
            <a:ext cx="3017520" cy="423672"/>
          </a:xfrm>
          <a:prstGeom prst="rect">
            <a:avLst/>
          </a:prstGeom>
          <a:solidFill>
            <a:srgbClr val="FFFFFF"/>
          </a:solidFill>
        </p:spPr>
        <p:txBody>
          <a:bodyPr wrap="none" lIns="0" tIns="0" rIns="0" bIns="0">
            <a:noAutofit/>
          </a:bodyPr>
          <a:p>
            <a:pPr indent="0"/>
            <a:r>
              <a:rPr lang="en-US" altLang="zh-TW" sz="3100">
                <a:solidFill>
                  <a:srgbClr val="0156AF"/>
                </a:solidFill>
                <a:latin typeface="黑体" panose="02010609060101010101" charset="-122"/>
                <a:ea typeface="黑体" panose="02010609060101010101" charset="-122"/>
                <a:cs typeface="黑体" panose="02010609060101010101" charset="-122"/>
              </a:rPr>
              <a:t>6</a:t>
            </a:r>
            <a:r>
              <a:rPr lang="zh-CN" altLang="en-US" sz="3100">
                <a:solidFill>
                  <a:srgbClr val="0156AF"/>
                </a:solidFill>
                <a:latin typeface="黑体" panose="02010609060101010101" charset="-122"/>
                <a:ea typeface="黑体" panose="02010609060101010101" charset="-122"/>
                <a:cs typeface="黑体" panose="02010609060101010101" charset="-122"/>
              </a:rPr>
              <a:t>、</a:t>
            </a:r>
            <a:r>
              <a:rPr lang="zh-TW" sz="3100">
                <a:solidFill>
                  <a:srgbClr val="0156AF"/>
                </a:solidFill>
                <a:latin typeface="黑体" panose="02010609060101010101" charset="-122"/>
                <a:ea typeface="黑体" panose="02010609060101010101" charset="-122"/>
                <a:cs typeface="黑体" panose="02010609060101010101" charset="-122"/>
              </a:rPr>
              <a:t>创新评价达标</a:t>
            </a:r>
            <a:endParaRPr lang="zh-TW" sz="3100">
              <a:solidFill>
                <a:srgbClr val="0156AF"/>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2353056" y="2017776"/>
            <a:ext cx="3319272" cy="326136"/>
          </a:xfrm>
          <a:prstGeom prst="rect">
            <a:avLst/>
          </a:prstGeom>
          <a:solidFill>
            <a:srgbClr val="FFFFFF"/>
          </a:solidFill>
        </p:spPr>
        <p:txBody>
          <a:bodyPr wrap="none" lIns="0" tIns="0" rIns="0" bIns="0">
            <a:noAutofit/>
          </a:bodyPr>
          <a:p>
            <a:pPr indent="-800100" algn="l"/>
            <a:r>
              <a:rPr lang="zh-TW" sz="2300">
                <a:solidFill>
                  <a:srgbClr val="F93304"/>
                </a:solidFill>
                <a:latin typeface="MingLiU" panose="02020509000000000000" charset="-120"/>
                <a:ea typeface="MingLiU" panose="02020509000000000000" charset="-120"/>
              </a:rPr>
              <a:t>科技成果转化能力</a:t>
            </a:r>
            <a:r>
              <a:rPr lang="zh-TW" sz="2400" b="1">
                <a:solidFill>
                  <a:srgbClr val="F93304"/>
                </a:solidFill>
                <a:latin typeface="宋体" panose="02010600030101010101" pitchFamily="2" charset="-122"/>
                <a:ea typeface="宋体" panose="02010600030101010101" pitchFamily="2" charset="-122"/>
              </a:rPr>
              <a:t>（≤30分</a:t>
            </a:r>
            <a:r>
              <a:rPr lang="zh-TW" sz="2300">
                <a:solidFill>
                  <a:srgbClr val="F93304"/>
                </a:solidFill>
                <a:latin typeface="MingLiU" panose="02020509000000000000" charset="-120"/>
                <a:ea typeface="MingLiU" panose="02020509000000000000" charset="-120"/>
              </a:rPr>
              <a:t>）</a:t>
            </a:r>
            <a:endParaRPr lang="zh-TW" sz="2300">
              <a:solidFill>
                <a:srgbClr val="F93304"/>
              </a:solidFill>
              <a:latin typeface="MingLiU" panose="02020509000000000000" charset="-120"/>
              <a:ea typeface="MingLiU" panose="02020509000000000000" charset="-120"/>
            </a:endParaRPr>
          </a:p>
        </p:txBody>
      </p:sp>
      <p:sp>
        <p:nvSpPr>
          <p:cNvPr id="4" name="矩形 3"/>
          <p:cNvSpPr/>
          <p:nvPr/>
        </p:nvSpPr>
        <p:spPr>
          <a:xfrm>
            <a:off x="1335024" y="2639568"/>
            <a:ext cx="2907792" cy="3578352"/>
          </a:xfrm>
          <a:prstGeom prst="rect">
            <a:avLst/>
          </a:prstGeom>
          <a:solidFill>
            <a:srgbClr val="FFFFFF"/>
          </a:solidFill>
        </p:spPr>
        <p:txBody>
          <a:bodyPr lIns="0" tIns="0" rIns="0" bIns="0">
            <a:noAutofit/>
          </a:bodyPr>
          <a:p>
            <a:pPr indent="0">
              <a:lnSpc>
                <a:spcPts val="3730"/>
              </a:lnSpc>
            </a:pPr>
            <a:r>
              <a:rPr lang="zh-TW" sz="1500">
                <a:latin typeface="黑体" panose="02010609060101010101" charset="-122"/>
                <a:ea typeface="黑体" panose="02010609060101010101" charset="-122"/>
                <a:cs typeface="黑体" panose="02010609060101010101" charset="-122"/>
              </a:rPr>
              <a:t>-自行投资实施转化；</a:t>
            </a:r>
            <a:endParaRPr lang="zh-TW" sz="1500">
              <a:latin typeface="黑体" panose="02010609060101010101" charset="-122"/>
              <a:ea typeface="黑体" panose="02010609060101010101" charset="-122"/>
              <a:cs typeface="黑体" panose="02010609060101010101" charset="-122"/>
            </a:endParaRPr>
          </a:p>
          <a:p>
            <a:pPr indent="0">
              <a:lnSpc>
                <a:spcPts val="3730"/>
              </a:lnSpc>
            </a:pPr>
            <a:r>
              <a:rPr lang="zh-TW" sz="1500">
                <a:latin typeface="黑体" panose="02010609060101010101" charset="-122"/>
                <a:ea typeface="黑体" panose="02010609060101010101" charset="-122"/>
                <a:cs typeface="黑体" panose="02010609060101010101" charset="-122"/>
              </a:rPr>
              <a:t>-向他人转让该技术成果；</a:t>
            </a:r>
            <a:endParaRPr lang="zh-TW" sz="1500">
              <a:latin typeface="黑体" panose="02010609060101010101" charset="-122"/>
              <a:ea typeface="黑体" panose="02010609060101010101" charset="-122"/>
              <a:cs typeface="黑体" panose="02010609060101010101" charset="-122"/>
            </a:endParaRPr>
          </a:p>
          <a:p>
            <a:pPr indent="0">
              <a:lnSpc>
                <a:spcPts val="3730"/>
              </a:lnSpc>
            </a:pPr>
            <a:r>
              <a:rPr lang="zh-TW" sz="1500">
                <a:latin typeface="黑体" panose="02010609060101010101" charset="-122"/>
                <a:ea typeface="黑体" panose="02010609060101010101" charset="-122"/>
                <a:cs typeface="黑体" panose="02010609060101010101" charset="-122"/>
              </a:rPr>
              <a:t>-许可他人使用该科技成果；</a:t>
            </a:r>
            <a:endParaRPr lang="zh-TW" sz="1500">
              <a:latin typeface="黑体" panose="02010609060101010101" charset="-122"/>
              <a:ea typeface="黑体" panose="02010609060101010101" charset="-122"/>
              <a:cs typeface="黑体" panose="02010609060101010101" charset="-122"/>
            </a:endParaRPr>
          </a:p>
          <a:p>
            <a:pPr marL="230505" indent="-266700">
              <a:lnSpc>
                <a:spcPts val="3730"/>
              </a:lnSpc>
            </a:pPr>
            <a:r>
              <a:rPr lang="zh-TW" sz="1500">
                <a:latin typeface="黑体" panose="02010609060101010101" charset="-122"/>
                <a:ea typeface="黑体" panose="02010609060101010101" charset="-122"/>
                <a:cs typeface="黑体" panose="02010609060101010101" charset="-122"/>
              </a:rPr>
              <a:t>-以该科技成果作为合作条件与 他人共同实施转化；</a:t>
            </a:r>
            <a:endParaRPr lang="zh-TW" sz="1500">
              <a:latin typeface="黑体" panose="02010609060101010101" charset="-122"/>
              <a:ea typeface="黑体" panose="02010609060101010101" charset="-122"/>
              <a:cs typeface="黑体" panose="02010609060101010101" charset="-122"/>
            </a:endParaRPr>
          </a:p>
          <a:p>
            <a:pPr marL="230505" indent="-266700">
              <a:lnSpc>
                <a:spcPts val="3730"/>
              </a:lnSpc>
            </a:pPr>
            <a:r>
              <a:rPr lang="en-US" sz="1500">
                <a:latin typeface="黑体" panose="02010609060101010101" charset="-122"/>
                <a:ea typeface="黑体" panose="02010609060101010101" charset="-122"/>
                <a:cs typeface="黑体" panose="02010609060101010101" charset="-122"/>
              </a:rPr>
              <a:t>.</a:t>
            </a:r>
            <a:r>
              <a:rPr lang="zh-TW" sz="1500">
                <a:latin typeface="黑体" panose="02010609060101010101" charset="-122"/>
                <a:ea typeface="黑体" panose="02010609060101010101" charset="-122"/>
                <a:cs typeface="黑体" panose="02010609060101010101" charset="-122"/>
              </a:rPr>
              <a:t>以读科技成果作价投资、折算 股份或者出资比例；</a:t>
            </a:r>
            <a:endParaRPr lang="zh-TW" sz="1500">
              <a:latin typeface="黑体" panose="02010609060101010101" charset="-122"/>
              <a:ea typeface="黑体" panose="02010609060101010101" charset="-122"/>
              <a:cs typeface="黑体" panose="02010609060101010101" charset="-122"/>
            </a:endParaRPr>
          </a:p>
          <a:p>
            <a:pPr indent="0">
              <a:lnSpc>
                <a:spcPts val="3730"/>
              </a:lnSpc>
            </a:pPr>
            <a:r>
              <a:rPr lang="zh-TW" sz="1500">
                <a:latin typeface="黑体" panose="02010609060101010101" charset="-122"/>
                <a:ea typeface="黑体" panose="02010609060101010101" charset="-122"/>
                <a:cs typeface="黑体" panose="02010609060101010101" charset="-122"/>
              </a:rPr>
              <a:t>-以及其他协商确定的方式。</a:t>
            </a:r>
            <a:endParaRPr lang="zh-TW" sz="1500">
              <a:latin typeface="黑体" panose="02010609060101010101" charset="-122"/>
              <a:ea typeface="黑体" panose="02010609060101010101" charset="-122"/>
              <a:cs typeface="黑体" panose="02010609060101010101" charset="-122"/>
            </a:endParaRPr>
          </a:p>
        </p:txBody>
      </p:sp>
      <p:sp>
        <p:nvSpPr>
          <p:cNvPr id="5" name="矩形 4"/>
          <p:cNvSpPr/>
          <p:nvPr/>
        </p:nvSpPr>
        <p:spPr>
          <a:xfrm>
            <a:off x="4845685" y="2776093"/>
            <a:ext cx="4888992" cy="1472184"/>
          </a:xfrm>
          <a:prstGeom prst="rect">
            <a:avLst/>
          </a:prstGeom>
          <a:solidFill>
            <a:srgbClr val="FFFFFF"/>
          </a:solidFill>
        </p:spPr>
        <p:txBody>
          <a:bodyPr lIns="0" tIns="0" rIns="0" bIns="0">
            <a:noAutofit/>
          </a:bodyPr>
          <a:p>
            <a:pPr indent="165100" algn="just">
              <a:lnSpc>
                <a:spcPts val="1865"/>
              </a:lnSpc>
            </a:pPr>
            <a:r>
              <a:rPr lang="zh-TW" sz="1400">
                <a:solidFill>
                  <a:srgbClr val="F50405"/>
                </a:solidFill>
                <a:latin typeface="黑体" panose="02010609060101010101" charset="-122"/>
                <a:ea typeface="黑体" panose="02010609060101010101" charset="-122"/>
                <a:cs typeface="黑体" panose="02010609060101010101" charset="-122"/>
              </a:rPr>
              <a:t>依照《促进科技成果转化法》，科技成果是指通过科学研究与技术开发所产生的具有实用价值的成果（专利、版权、集成电路布图设计等）</a:t>
            </a:r>
            <a:r>
              <a:rPr lang="zh-CN" altLang="zh-TW" sz="1400">
                <a:solidFill>
                  <a:srgbClr val="F50405"/>
                </a:solidFill>
                <a:latin typeface="黑体" panose="02010609060101010101" charset="-122"/>
                <a:ea typeface="黑体" panose="02010609060101010101" charset="-122"/>
                <a:cs typeface="黑体" panose="02010609060101010101" charset="-122"/>
              </a:rPr>
              <a:t>。</a:t>
            </a:r>
            <a:r>
              <a:rPr lang="zh-TW" sz="1400">
                <a:solidFill>
                  <a:srgbClr val="F50405"/>
                </a:solidFill>
                <a:latin typeface="黑体" panose="02010609060101010101" charset="-122"/>
                <a:ea typeface="黑体" panose="02010609060101010101" charset="-122"/>
                <a:cs typeface="黑体" panose="02010609060101010101" charset="-122"/>
              </a:rPr>
              <a:t>科技成果转化是指为提高生产力水平而对科技成果进行的后续试验、开发、应用、推广直至形成新产品、新</a:t>
            </a:r>
            <a:r>
              <a:rPr lang="zh-CN" altLang="zh-TW" sz="1400">
                <a:solidFill>
                  <a:srgbClr val="F50405"/>
                </a:solidFill>
                <a:latin typeface="黑体" panose="02010609060101010101" charset="-122"/>
                <a:ea typeface="黑体" panose="02010609060101010101" charset="-122"/>
                <a:cs typeface="黑体" panose="02010609060101010101" charset="-122"/>
              </a:rPr>
              <a:t>工艺</a:t>
            </a:r>
            <a:r>
              <a:rPr lang="zh-CN" sz="1400">
                <a:solidFill>
                  <a:srgbClr val="F50405"/>
                </a:solidFill>
                <a:latin typeface="黑体" panose="02010609060101010101" charset="-122"/>
                <a:ea typeface="黑体" panose="02010609060101010101" charset="-122"/>
                <a:cs typeface="黑体" panose="02010609060101010101" charset="-122"/>
              </a:rPr>
              <a:t>、</a:t>
            </a:r>
            <a:r>
              <a:rPr lang="zh-TW" sz="1400">
                <a:solidFill>
                  <a:srgbClr val="F50405"/>
                </a:solidFill>
                <a:latin typeface="黑体" panose="02010609060101010101" charset="-122"/>
                <a:ea typeface="黑体" panose="02010609060101010101" charset="-122"/>
                <a:cs typeface="黑体" panose="02010609060101010101" charset="-122"/>
              </a:rPr>
              <a:t>新材料、发展新产业等活动。 </a:t>
            </a:r>
            <a:endParaRPr lang="zh-TW" sz="1400">
              <a:solidFill>
                <a:srgbClr val="F50405"/>
              </a:solidFill>
              <a:latin typeface="黑体" panose="02010609060101010101" charset="-122"/>
              <a:ea typeface="黑体" panose="02010609060101010101" charset="-122"/>
              <a:cs typeface="黑体" panose="02010609060101010101" charset="-122"/>
            </a:endParaRPr>
          </a:p>
        </p:txBody>
      </p:sp>
      <p:sp>
        <p:nvSpPr>
          <p:cNvPr id="6" name="矩形 5"/>
          <p:cNvSpPr/>
          <p:nvPr/>
        </p:nvSpPr>
        <p:spPr>
          <a:xfrm>
            <a:off x="5334000" y="4483608"/>
            <a:ext cx="1749552" cy="2270760"/>
          </a:xfrm>
          <a:prstGeom prst="rect">
            <a:avLst/>
          </a:prstGeom>
          <a:solidFill>
            <a:srgbClr val="C6E8F9"/>
          </a:solidFill>
        </p:spPr>
        <p:txBody>
          <a:bodyPr lIns="0" tIns="0" rIns="0" bIns="0">
            <a:noAutofit/>
          </a:bodyPr>
          <a:p>
            <a:pPr indent="0">
              <a:spcAft>
                <a:spcPts val="770"/>
              </a:spcAft>
            </a:pPr>
            <a:r>
              <a:rPr lang="en-US" sz="1700" b="1">
                <a:solidFill>
                  <a:srgbClr val="202267"/>
                </a:solidFill>
                <a:latin typeface="黑体" panose="02010609060101010101" charset="-122"/>
                <a:ea typeface="黑体" panose="02010609060101010101" charset="-122"/>
                <a:cs typeface="黑体" panose="02010609060101010101" charset="-122"/>
              </a:rPr>
              <a:t>A. </a:t>
            </a:r>
            <a:r>
              <a:rPr lang="zh-TW" sz="1700">
                <a:solidFill>
                  <a:srgbClr val="202267"/>
                </a:solidFill>
                <a:latin typeface="黑体" panose="02010609060101010101" charset="-122"/>
                <a:ea typeface="黑体" panose="02010609060101010101" charset="-122"/>
                <a:cs typeface="黑体" panose="02010609060101010101" charset="-122"/>
              </a:rPr>
              <a:t>转化能力强，</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770"/>
              </a:spcAft>
            </a:pPr>
            <a:r>
              <a:rPr lang="en-US" sz="1700" b="1">
                <a:solidFill>
                  <a:srgbClr val="202267"/>
                </a:solidFill>
                <a:latin typeface="黑体" panose="02010609060101010101" charset="-122"/>
                <a:ea typeface="黑体" panose="02010609060101010101" charset="-122"/>
                <a:cs typeface="黑体" panose="02010609060101010101" charset="-122"/>
              </a:rPr>
              <a:t>B. </a:t>
            </a:r>
            <a:r>
              <a:rPr lang="zh-TW" sz="1700">
                <a:solidFill>
                  <a:srgbClr val="202267"/>
                </a:solidFill>
                <a:latin typeface="黑体" panose="02010609060101010101" charset="-122"/>
                <a:ea typeface="黑体" panose="02010609060101010101" charset="-122"/>
                <a:cs typeface="黑体" panose="02010609060101010101" charset="-122"/>
              </a:rPr>
              <a:t>转化能力较强,</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770"/>
              </a:spcAft>
            </a:pPr>
            <a:r>
              <a:rPr lang="en-US" sz="1700" b="1">
                <a:solidFill>
                  <a:srgbClr val="202267"/>
                </a:solidFill>
                <a:latin typeface="黑体" panose="02010609060101010101" charset="-122"/>
                <a:ea typeface="黑体" panose="02010609060101010101" charset="-122"/>
                <a:cs typeface="黑体" panose="02010609060101010101" charset="-122"/>
              </a:rPr>
              <a:t>C. </a:t>
            </a:r>
            <a:r>
              <a:rPr lang="zh-TW" sz="1700">
                <a:solidFill>
                  <a:srgbClr val="202267"/>
                </a:solidFill>
                <a:latin typeface="黑体" panose="02010609060101010101" charset="-122"/>
                <a:ea typeface="黑体" panose="02010609060101010101" charset="-122"/>
                <a:cs typeface="黑体" panose="02010609060101010101" charset="-122"/>
              </a:rPr>
              <a:t>转化能力一般,</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770"/>
              </a:spcAft>
            </a:pPr>
            <a:r>
              <a:rPr lang="en-US" sz="1700" b="1">
                <a:solidFill>
                  <a:srgbClr val="202267"/>
                </a:solidFill>
                <a:latin typeface="黑体" panose="02010609060101010101" charset="-122"/>
                <a:ea typeface="黑体" panose="02010609060101010101" charset="-122"/>
                <a:cs typeface="黑体" panose="02010609060101010101" charset="-122"/>
              </a:rPr>
              <a:t>D. </a:t>
            </a:r>
            <a:r>
              <a:rPr lang="zh-TW" sz="1700">
                <a:solidFill>
                  <a:srgbClr val="202267"/>
                </a:solidFill>
                <a:latin typeface="黑体" panose="02010609060101010101" charset="-122"/>
                <a:ea typeface="黑体" panose="02010609060101010101" charset="-122"/>
                <a:cs typeface="黑体" panose="02010609060101010101" charset="-122"/>
              </a:rPr>
              <a:t>转化能力较弱,</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770"/>
              </a:spcAft>
            </a:pPr>
            <a:r>
              <a:rPr lang="en-US" sz="1700" b="1">
                <a:solidFill>
                  <a:srgbClr val="202267"/>
                </a:solidFill>
                <a:latin typeface="黑体" panose="02010609060101010101" charset="-122"/>
                <a:ea typeface="黑体" panose="02010609060101010101" charset="-122"/>
                <a:cs typeface="黑体" panose="02010609060101010101" charset="-122"/>
              </a:rPr>
              <a:t>E. </a:t>
            </a:r>
            <a:r>
              <a:rPr lang="zh-TW" sz="1700">
                <a:solidFill>
                  <a:srgbClr val="202267"/>
                </a:solidFill>
                <a:latin typeface="黑体" panose="02010609060101010101" charset="-122"/>
                <a:ea typeface="黑体" panose="02010609060101010101" charset="-122"/>
                <a:cs typeface="黑体" panose="02010609060101010101" charset="-122"/>
              </a:rPr>
              <a:t>转化能力弱，</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r>
              <a:rPr lang="en-US" sz="1700" b="1">
                <a:solidFill>
                  <a:srgbClr val="202267"/>
                </a:solidFill>
                <a:latin typeface="黑体" panose="02010609060101010101" charset="-122"/>
                <a:ea typeface="黑体" panose="02010609060101010101" charset="-122"/>
                <a:cs typeface="黑体" panose="02010609060101010101" charset="-122"/>
              </a:rPr>
              <a:t>F. </a:t>
            </a:r>
            <a:r>
              <a:rPr lang="zh-TW" sz="1700">
                <a:solidFill>
                  <a:srgbClr val="202267"/>
                </a:solidFill>
                <a:latin typeface="黑体" panose="02010609060101010101" charset="-122"/>
                <a:ea typeface="黑体" panose="02010609060101010101" charset="-122"/>
                <a:cs typeface="黑体" panose="02010609060101010101" charset="-122"/>
              </a:rPr>
              <a:t>转化能力无，</a:t>
            </a:r>
            <a:endParaRPr lang="zh-TW" sz="1700">
              <a:solidFill>
                <a:srgbClr val="202267"/>
              </a:solidFill>
              <a:latin typeface="黑体" panose="02010609060101010101" charset="-122"/>
              <a:ea typeface="黑体" panose="02010609060101010101" charset="-122"/>
              <a:cs typeface="黑体" panose="02010609060101010101" charset="-122"/>
            </a:endParaRPr>
          </a:p>
        </p:txBody>
      </p:sp>
      <p:sp>
        <p:nvSpPr>
          <p:cNvPr id="7" name="矩形 6"/>
          <p:cNvSpPr/>
          <p:nvPr/>
        </p:nvSpPr>
        <p:spPr>
          <a:xfrm>
            <a:off x="7211568" y="4486656"/>
            <a:ext cx="1749552" cy="2264664"/>
          </a:xfrm>
          <a:prstGeom prst="rect">
            <a:avLst/>
          </a:prstGeom>
          <a:solidFill>
            <a:srgbClr val="C6E8F9"/>
          </a:solidFill>
        </p:spPr>
        <p:txBody>
          <a:bodyPr lIns="0" tIns="0" rIns="0" bIns="0">
            <a:noAutofit/>
          </a:bodyPr>
          <a:p>
            <a:pPr indent="0">
              <a:spcAft>
                <a:spcPts val="770"/>
              </a:spcAft>
            </a:pPr>
            <a:r>
              <a:rPr lang="en-US" altLang="zh-TW" sz="1700" b="1">
                <a:solidFill>
                  <a:srgbClr val="202267"/>
                </a:solidFill>
                <a:latin typeface="黑体" panose="02010609060101010101" charset="-122"/>
                <a:ea typeface="黑体" panose="02010609060101010101" charset="-122"/>
                <a:cs typeface="黑体" panose="02010609060101010101" charset="-122"/>
              </a:rPr>
              <a:t>A. </a:t>
            </a:r>
            <a:r>
              <a:rPr lang="zh-TW" sz="1700" b="1">
                <a:solidFill>
                  <a:srgbClr val="202267"/>
                </a:solidFill>
                <a:latin typeface="黑体" panose="02010609060101010101" charset="-122"/>
                <a:ea typeface="黑体" panose="02010609060101010101" charset="-122"/>
                <a:cs typeface="黑体" panose="02010609060101010101" charset="-122"/>
              </a:rPr>
              <a:t>5</a:t>
            </a:r>
            <a:r>
              <a:rPr lang="zh-TW" sz="1700">
                <a:solidFill>
                  <a:srgbClr val="202267"/>
                </a:solidFill>
                <a:latin typeface="黑体" panose="02010609060101010101" charset="-122"/>
                <a:ea typeface="黑体" panose="02010609060101010101" charset="-122"/>
                <a:cs typeface="黑体" panose="02010609060101010101" charset="-122"/>
              </a:rPr>
              <a:t>项</a:t>
            </a:r>
            <a:r>
              <a:rPr lang="en-US" sz="1700" b="1">
                <a:solidFill>
                  <a:srgbClr val="202267"/>
                </a:solidFill>
                <a:latin typeface="黑体" panose="02010609060101010101" charset="-122"/>
                <a:ea typeface="黑体" panose="02010609060101010101" charset="-122"/>
                <a:cs typeface="黑体" panose="02010609060101010101" charset="-122"/>
              </a:rPr>
              <a:t>（25-30</a:t>
            </a:r>
            <a:r>
              <a:rPr lang="zh-TW" sz="1700">
                <a:solidFill>
                  <a:srgbClr val="202267"/>
                </a:solidFill>
                <a:latin typeface="黑体" panose="02010609060101010101" charset="-122"/>
                <a:ea typeface="黑体" panose="02010609060101010101" charset="-122"/>
                <a:cs typeface="黑体" panose="02010609060101010101" charset="-122"/>
              </a:rPr>
              <a:t>分）</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770"/>
              </a:spcAft>
            </a:pPr>
            <a:r>
              <a:rPr lang="en-US" altLang="zh-TW" sz="1700" b="1">
                <a:solidFill>
                  <a:srgbClr val="202267"/>
                </a:solidFill>
                <a:latin typeface="黑体" panose="02010609060101010101" charset="-122"/>
                <a:ea typeface="黑体" panose="02010609060101010101" charset="-122"/>
                <a:cs typeface="黑体" panose="02010609060101010101" charset="-122"/>
              </a:rPr>
              <a:t>B.</a:t>
            </a:r>
            <a:r>
              <a:rPr lang="zh-TW" sz="1700" b="1">
                <a:solidFill>
                  <a:srgbClr val="202267"/>
                </a:solidFill>
                <a:latin typeface="黑体" panose="02010609060101010101" charset="-122"/>
                <a:ea typeface="黑体" panose="02010609060101010101" charset="-122"/>
                <a:cs typeface="黑体" panose="02010609060101010101" charset="-122"/>
              </a:rPr>
              <a:t> 4</a:t>
            </a:r>
            <a:r>
              <a:rPr lang="zh-TW" sz="1700">
                <a:solidFill>
                  <a:srgbClr val="202267"/>
                </a:solidFill>
                <a:latin typeface="黑体" panose="02010609060101010101" charset="-122"/>
                <a:ea typeface="黑体" panose="02010609060101010101" charset="-122"/>
                <a:cs typeface="黑体" panose="02010609060101010101" charset="-122"/>
              </a:rPr>
              <a:t>项</a:t>
            </a:r>
            <a:r>
              <a:rPr lang="en-US" sz="1700" b="1">
                <a:solidFill>
                  <a:srgbClr val="202267"/>
                </a:solidFill>
                <a:latin typeface="黑体" panose="02010609060101010101" charset="-122"/>
                <a:ea typeface="黑体" panose="02010609060101010101" charset="-122"/>
                <a:cs typeface="黑体" panose="02010609060101010101" charset="-122"/>
              </a:rPr>
              <a:t>（19-24</a:t>
            </a:r>
            <a:r>
              <a:rPr lang="zh-TW" sz="1700">
                <a:solidFill>
                  <a:srgbClr val="202267"/>
                </a:solidFill>
                <a:latin typeface="黑体" panose="02010609060101010101" charset="-122"/>
                <a:ea typeface="黑体" panose="02010609060101010101" charset="-122"/>
                <a:cs typeface="黑体" panose="02010609060101010101" charset="-122"/>
              </a:rPr>
              <a:t>分）</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560"/>
              </a:spcAft>
            </a:pPr>
            <a:r>
              <a:rPr lang="en-US" altLang="zh-TW" sz="1700" b="1">
                <a:solidFill>
                  <a:srgbClr val="202267"/>
                </a:solidFill>
                <a:latin typeface="黑体" panose="02010609060101010101" charset="-122"/>
                <a:ea typeface="黑体" panose="02010609060101010101" charset="-122"/>
                <a:cs typeface="黑体" panose="02010609060101010101" charset="-122"/>
              </a:rPr>
              <a:t>C.</a:t>
            </a:r>
            <a:r>
              <a:rPr lang="zh-TW" sz="1700" b="1">
                <a:solidFill>
                  <a:srgbClr val="202267"/>
                </a:solidFill>
                <a:latin typeface="黑体" panose="02010609060101010101" charset="-122"/>
                <a:ea typeface="黑体" panose="02010609060101010101" charset="-122"/>
                <a:cs typeface="黑体" panose="02010609060101010101" charset="-122"/>
              </a:rPr>
              <a:t> 3</a:t>
            </a:r>
            <a:r>
              <a:rPr lang="zh-TW" sz="1700">
                <a:solidFill>
                  <a:srgbClr val="202267"/>
                </a:solidFill>
                <a:latin typeface="黑体" panose="02010609060101010101" charset="-122"/>
                <a:ea typeface="黑体" panose="02010609060101010101" charset="-122"/>
                <a:cs typeface="黑体" panose="02010609060101010101" charset="-122"/>
              </a:rPr>
              <a:t>项</a:t>
            </a:r>
            <a:r>
              <a:rPr lang="en-US" sz="1700" b="1">
                <a:solidFill>
                  <a:srgbClr val="202267"/>
                </a:solidFill>
                <a:latin typeface="黑体" panose="02010609060101010101" charset="-122"/>
                <a:ea typeface="黑体" panose="02010609060101010101" charset="-122"/>
                <a:cs typeface="黑体" panose="02010609060101010101" charset="-122"/>
              </a:rPr>
              <a:t>（13-18</a:t>
            </a:r>
            <a:r>
              <a:rPr lang="zh-TW" sz="1700">
                <a:solidFill>
                  <a:srgbClr val="202267"/>
                </a:solidFill>
                <a:latin typeface="黑体" panose="02010609060101010101" charset="-122"/>
                <a:ea typeface="黑体" panose="02010609060101010101" charset="-122"/>
                <a:cs typeface="黑体" panose="02010609060101010101" charset="-122"/>
              </a:rPr>
              <a:t>分）</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560"/>
              </a:spcAft>
            </a:pPr>
            <a:r>
              <a:rPr lang="en-US" altLang="zh-TW" sz="1700" b="1">
                <a:solidFill>
                  <a:srgbClr val="202267"/>
                </a:solidFill>
                <a:latin typeface="黑体" panose="02010609060101010101" charset="-122"/>
                <a:ea typeface="黑体" panose="02010609060101010101" charset="-122"/>
                <a:cs typeface="黑体" panose="02010609060101010101" charset="-122"/>
              </a:rPr>
              <a:t>D. </a:t>
            </a:r>
            <a:r>
              <a:rPr lang="zh-TW" sz="1700" b="1">
                <a:solidFill>
                  <a:srgbClr val="202267"/>
                </a:solidFill>
                <a:latin typeface="黑体" panose="02010609060101010101" charset="-122"/>
                <a:ea typeface="黑体" panose="02010609060101010101" charset="-122"/>
                <a:cs typeface="黑体" panose="02010609060101010101" charset="-122"/>
              </a:rPr>
              <a:t>2</a:t>
            </a:r>
            <a:r>
              <a:rPr lang="zh-TW" sz="1700">
                <a:solidFill>
                  <a:srgbClr val="202267"/>
                </a:solidFill>
                <a:latin typeface="黑体" panose="02010609060101010101" charset="-122"/>
                <a:ea typeface="黑体" panose="02010609060101010101" charset="-122"/>
                <a:cs typeface="黑体" panose="02010609060101010101" charset="-122"/>
              </a:rPr>
              <a:t>项</a:t>
            </a:r>
            <a:r>
              <a:rPr lang="zh-TW" sz="2000" b="1">
                <a:solidFill>
                  <a:srgbClr val="202267"/>
                </a:solidFill>
                <a:latin typeface="黑体" panose="02010609060101010101" charset="-122"/>
                <a:ea typeface="黑体" panose="02010609060101010101" charset="-122"/>
                <a:cs typeface="黑体" panose="02010609060101010101" charset="-122"/>
              </a:rPr>
              <a:t>（</a:t>
            </a:r>
            <a:r>
              <a:rPr lang="zh-TW" sz="1700" b="1">
                <a:solidFill>
                  <a:srgbClr val="202267"/>
                </a:solidFill>
                <a:latin typeface="黑体" panose="02010609060101010101" charset="-122"/>
                <a:ea typeface="黑体" panose="02010609060101010101" charset="-122"/>
                <a:cs typeface="黑体" panose="02010609060101010101" charset="-122"/>
              </a:rPr>
              <a:t>7</a:t>
            </a:r>
            <a:r>
              <a:rPr lang="en-US" altLang="zh-TW" sz="1700" b="1">
                <a:solidFill>
                  <a:srgbClr val="202267"/>
                </a:solidFill>
                <a:latin typeface="黑体" panose="02010609060101010101" charset="-122"/>
                <a:ea typeface="黑体" panose="02010609060101010101" charset="-122"/>
                <a:cs typeface="黑体" panose="02010609060101010101" charset="-122"/>
              </a:rPr>
              <a:t>-</a:t>
            </a:r>
            <a:r>
              <a:rPr lang="zh-TW" sz="1700" b="1">
                <a:solidFill>
                  <a:srgbClr val="202267"/>
                </a:solidFill>
                <a:latin typeface="黑体" panose="02010609060101010101" charset="-122"/>
                <a:ea typeface="黑体" panose="02010609060101010101" charset="-122"/>
                <a:cs typeface="黑体" panose="02010609060101010101" charset="-122"/>
              </a:rPr>
              <a:t>12</a:t>
            </a:r>
            <a:r>
              <a:rPr lang="zh-TW" sz="1700">
                <a:solidFill>
                  <a:srgbClr val="202267"/>
                </a:solidFill>
                <a:latin typeface="黑体" panose="02010609060101010101" charset="-122"/>
                <a:ea typeface="黑体" panose="02010609060101010101" charset="-122"/>
                <a:cs typeface="黑体" panose="02010609060101010101" charset="-122"/>
              </a:rPr>
              <a:t>分）</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spcAft>
                <a:spcPts val="560"/>
              </a:spcAft>
            </a:pPr>
            <a:r>
              <a:rPr lang="en-US" sz="1700" b="1">
                <a:solidFill>
                  <a:srgbClr val="202267"/>
                </a:solidFill>
                <a:latin typeface="黑体" panose="02010609060101010101" charset="-122"/>
                <a:ea typeface="黑体" panose="02010609060101010101" charset="-122"/>
                <a:cs typeface="黑体" panose="02010609060101010101" charset="-122"/>
              </a:rPr>
              <a:t>E. 1</a:t>
            </a:r>
            <a:r>
              <a:rPr lang="zh-TW" sz="1700">
                <a:solidFill>
                  <a:srgbClr val="202267"/>
                </a:solidFill>
                <a:latin typeface="黑体" panose="02010609060101010101" charset="-122"/>
                <a:ea typeface="黑体" panose="02010609060101010101" charset="-122"/>
                <a:cs typeface="黑体" panose="02010609060101010101" charset="-122"/>
              </a:rPr>
              <a:t>项</a:t>
            </a:r>
            <a:r>
              <a:rPr lang="zh-TW" sz="2000" b="1">
                <a:solidFill>
                  <a:srgbClr val="202267"/>
                </a:solidFill>
                <a:latin typeface="黑体" panose="02010609060101010101" charset="-122"/>
                <a:ea typeface="黑体" panose="02010609060101010101" charset="-122"/>
                <a:cs typeface="黑体" panose="02010609060101010101" charset="-122"/>
              </a:rPr>
              <a:t>（</a:t>
            </a:r>
            <a:r>
              <a:rPr lang="zh-TW" sz="1700" b="1">
                <a:solidFill>
                  <a:srgbClr val="202267"/>
                </a:solidFill>
                <a:latin typeface="黑体" panose="02010609060101010101" charset="-122"/>
                <a:ea typeface="黑体" panose="02010609060101010101" charset="-122"/>
                <a:cs typeface="黑体" panose="02010609060101010101" charset="-122"/>
              </a:rPr>
              <a:t>1</a:t>
            </a:r>
            <a:r>
              <a:rPr lang="en-US" altLang="zh-TW" sz="1700" b="1">
                <a:solidFill>
                  <a:srgbClr val="202267"/>
                </a:solidFill>
                <a:latin typeface="黑体" panose="02010609060101010101" charset="-122"/>
                <a:ea typeface="黑体" panose="02010609060101010101" charset="-122"/>
                <a:cs typeface="黑体" panose="02010609060101010101" charset="-122"/>
              </a:rPr>
              <a:t>-</a:t>
            </a:r>
            <a:r>
              <a:rPr lang="zh-TW" sz="1700" b="1">
                <a:solidFill>
                  <a:srgbClr val="202267"/>
                </a:solidFill>
                <a:latin typeface="黑体" panose="02010609060101010101" charset="-122"/>
                <a:ea typeface="黑体" panose="02010609060101010101" charset="-122"/>
                <a:cs typeface="黑体" panose="02010609060101010101" charset="-122"/>
              </a:rPr>
              <a:t>6</a:t>
            </a:r>
            <a:r>
              <a:rPr lang="zh-TW" sz="1700">
                <a:solidFill>
                  <a:srgbClr val="202267"/>
                </a:solidFill>
                <a:latin typeface="黑体" panose="02010609060101010101" charset="-122"/>
                <a:ea typeface="黑体" panose="02010609060101010101" charset="-122"/>
                <a:cs typeface="黑体" panose="02010609060101010101" charset="-122"/>
              </a:rPr>
              <a:t>分）</a:t>
            </a:r>
            <a:endParaRPr lang="zh-TW" sz="1700">
              <a:solidFill>
                <a:srgbClr val="202267"/>
              </a:solidFill>
              <a:latin typeface="黑体" panose="02010609060101010101" charset="-122"/>
              <a:ea typeface="黑体" panose="02010609060101010101" charset="-122"/>
              <a:cs typeface="黑体" panose="02010609060101010101" charset="-122"/>
            </a:endParaRPr>
          </a:p>
          <a:p>
            <a:pPr indent="0"/>
            <a:r>
              <a:rPr lang="en-US" altLang="zh-TW" sz="1700">
                <a:solidFill>
                  <a:srgbClr val="202267"/>
                </a:solidFill>
                <a:latin typeface="黑体" panose="02010609060101010101" charset="-122"/>
                <a:ea typeface="黑体" panose="02010609060101010101" charset="-122"/>
                <a:cs typeface="黑体" panose="02010609060101010101" charset="-122"/>
              </a:rPr>
              <a:t>F. 0</a:t>
            </a:r>
            <a:r>
              <a:rPr lang="zh-TW" sz="1700">
                <a:solidFill>
                  <a:srgbClr val="202267"/>
                </a:solidFill>
                <a:latin typeface="黑体" panose="02010609060101010101" charset="-122"/>
                <a:ea typeface="黑体" panose="02010609060101010101" charset="-122"/>
                <a:cs typeface="黑体" panose="02010609060101010101" charset="-122"/>
              </a:rPr>
              <a:t>项</a:t>
            </a:r>
            <a:r>
              <a:rPr lang="zh-TW" sz="2000" b="1">
                <a:solidFill>
                  <a:srgbClr val="202267"/>
                </a:solidFill>
                <a:latin typeface="黑体" panose="02010609060101010101" charset="-122"/>
                <a:ea typeface="黑体" panose="02010609060101010101" charset="-122"/>
                <a:cs typeface="黑体" panose="02010609060101010101" charset="-122"/>
              </a:rPr>
              <a:t>（</a:t>
            </a:r>
            <a:r>
              <a:rPr lang="zh-TW" sz="1700" b="1">
                <a:solidFill>
                  <a:srgbClr val="202267"/>
                </a:solidFill>
                <a:latin typeface="黑体" panose="02010609060101010101" charset="-122"/>
                <a:ea typeface="黑体" panose="02010609060101010101" charset="-122"/>
                <a:cs typeface="黑体" panose="02010609060101010101" charset="-122"/>
              </a:rPr>
              <a:t>0</a:t>
            </a:r>
            <a:r>
              <a:rPr lang="zh-TW" sz="1700">
                <a:solidFill>
                  <a:srgbClr val="202267"/>
                </a:solidFill>
                <a:latin typeface="黑体" panose="02010609060101010101" charset="-122"/>
                <a:ea typeface="黑体" panose="02010609060101010101" charset="-122"/>
                <a:cs typeface="黑体" panose="02010609060101010101" charset="-122"/>
              </a:rPr>
              <a:t>分）</a:t>
            </a:r>
            <a:endParaRPr lang="zh-TW" sz="1700">
              <a:solidFill>
                <a:srgbClr val="202267"/>
              </a:solidFill>
              <a:latin typeface="黑体" panose="02010609060101010101" charset="-122"/>
              <a:ea typeface="黑体" panose="02010609060101010101" charset="-122"/>
              <a:cs typeface="黑体" panose="02010609060101010101" charset="-122"/>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FEFE"/>
        </a:solidFill>
        <a:effectLst/>
      </p:bgPr>
    </p:bg>
    <p:spTree>
      <p:nvGrpSpPr>
        <p:cNvPr id="1" name=""/>
        <p:cNvGrpSpPr/>
        <p:nvPr/>
      </p:nvGrpSpPr>
      <p:grpSpPr/>
      <p:sp>
        <p:nvSpPr>
          <p:cNvPr id="2" name="矩形 1"/>
          <p:cNvSpPr/>
          <p:nvPr/>
        </p:nvSpPr>
        <p:spPr>
          <a:xfrm>
            <a:off x="1335024" y="795528"/>
            <a:ext cx="3017520" cy="423672"/>
          </a:xfrm>
          <a:prstGeom prst="rect">
            <a:avLst/>
          </a:prstGeom>
          <a:solidFill>
            <a:srgbClr val="FFFFFF"/>
          </a:solidFill>
        </p:spPr>
        <p:txBody>
          <a:bodyPr wrap="none" lIns="0" tIns="0" rIns="0" bIns="0">
            <a:noAutofit/>
          </a:bodyPr>
          <a:p>
            <a:pPr indent="0"/>
            <a:r>
              <a:rPr lang="en-US" altLang="zh-TW" sz="3100">
                <a:solidFill>
                  <a:srgbClr val="0156AF"/>
                </a:solidFill>
                <a:latin typeface="黑体" panose="02010609060101010101" charset="-122"/>
                <a:ea typeface="黑体" panose="02010609060101010101" charset="-122"/>
                <a:cs typeface="黑体" panose="02010609060101010101" charset="-122"/>
              </a:rPr>
              <a:t>6</a:t>
            </a:r>
            <a:r>
              <a:rPr lang="zh-CN" altLang="en-US" sz="3100">
                <a:solidFill>
                  <a:srgbClr val="0156AF"/>
                </a:solidFill>
                <a:latin typeface="黑体" panose="02010609060101010101" charset="-122"/>
                <a:ea typeface="黑体" panose="02010609060101010101" charset="-122"/>
                <a:cs typeface="黑体" panose="02010609060101010101" charset="-122"/>
              </a:rPr>
              <a:t>、</a:t>
            </a:r>
            <a:r>
              <a:rPr lang="zh-TW" sz="3100">
                <a:solidFill>
                  <a:srgbClr val="0156AF"/>
                </a:solidFill>
                <a:latin typeface="黑体" panose="02010609060101010101" charset="-122"/>
                <a:ea typeface="黑体" panose="02010609060101010101" charset="-122"/>
                <a:cs typeface="黑体" panose="02010609060101010101" charset="-122"/>
              </a:rPr>
              <a:t>创新评价达标</a:t>
            </a:r>
            <a:endParaRPr lang="zh-TW" sz="3100">
              <a:solidFill>
                <a:srgbClr val="0156AF"/>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1575816" y="2017776"/>
            <a:ext cx="4779264" cy="323088"/>
          </a:xfrm>
          <a:prstGeom prst="rect">
            <a:avLst/>
          </a:prstGeom>
          <a:solidFill>
            <a:srgbClr val="FFFFFF"/>
          </a:solidFill>
        </p:spPr>
        <p:txBody>
          <a:bodyPr wrap="none" lIns="0" tIns="0" rIns="0" bIns="0">
            <a:noAutofit/>
          </a:bodyPr>
          <a:p>
            <a:pPr indent="0" algn="l"/>
            <a:r>
              <a:rPr lang="zh-TW" sz="2300">
                <a:solidFill>
                  <a:srgbClr val="F93304"/>
                </a:solidFill>
                <a:latin typeface="MingLiU" panose="02020509000000000000" charset="-120"/>
                <a:ea typeface="MingLiU" panose="02020509000000000000" charset="-120"/>
              </a:rPr>
              <a:t>研究开发组织管理水平</a:t>
            </a:r>
            <a:r>
              <a:rPr lang="en-US" sz="2400" b="1">
                <a:solidFill>
                  <a:srgbClr val="F93304"/>
                </a:solidFill>
                <a:latin typeface="宋体" panose="02010600030101010101" pitchFamily="2" charset="-122"/>
              </a:rPr>
              <a:t>（</a:t>
            </a:r>
            <a:r>
              <a:rPr sz="2300">
                <a:solidFill>
                  <a:srgbClr val="F93304"/>
                </a:solidFill>
              </a:rPr>
              <a:t>≤20分</a:t>
            </a:r>
            <a:r>
              <a:rPr lang="zh-TW" sz="2300">
                <a:solidFill>
                  <a:srgbClr val="F93304"/>
                </a:solidFill>
                <a:latin typeface="MingLiU" panose="02020509000000000000" charset="-120"/>
                <a:ea typeface="MingLiU" panose="02020509000000000000" charset="-120"/>
              </a:rPr>
              <a:t>）</a:t>
            </a:r>
            <a:endParaRPr lang="zh-TW" sz="2300">
              <a:solidFill>
                <a:srgbClr val="F93304"/>
              </a:solidFill>
              <a:latin typeface="MingLiU" panose="02020509000000000000" charset="-120"/>
              <a:ea typeface="MingLiU" panose="02020509000000000000" charset="-120"/>
            </a:endParaRPr>
          </a:p>
        </p:txBody>
      </p:sp>
      <p:sp>
        <p:nvSpPr>
          <p:cNvPr id="4" name="矩形 3"/>
          <p:cNvSpPr/>
          <p:nvPr/>
        </p:nvSpPr>
        <p:spPr>
          <a:xfrm>
            <a:off x="3639312" y="2816352"/>
            <a:ext cx="3179064" cy="249936"/>
          </a:xfrm>
          <a:prstGeom prst="rect">
            <a:avLst/>
          </a:prstGeom>
          <a:solidFill>
            <a:srgbClr val="7EB3E7"/>
          </a:solidFill>
        </p:spPr>
        <p:txBody>
          <a:bodyPr wrap="none" lIns="0" tIns="0" rIns="0" bIns="0">
            <a:noAutofit/>
          </a:bodyPr>
          <a:p>
            <a:pPr indent="0"/>
            <a:r>
              <a:rPr lang="zh-TW" sz="1700">
                <a:solidFill>
                  <a:srgbClr val="FFFFFF"/>
                </a:solidFill>
                <a:latin typeface="MingLiU" panose="02020509000000000000" charset="-120"/>
                <a:ea typeface="MingLiU" panose="02020509000000000000" charset="-120"/>
              </a:rPr>
              <a:t>研究开发组织管理水平相</a:t>
            </a:r>
            <a:r>
              <a:rPr lang="zh-CN" altLang="zh-TW" sz="1700">
                <a:solidFill>
                  <a:srgbClr val="FFFFFF"/>
                </a:solidFill>
                <a:latin typeface="MingLiU" panose="02020509000000000000" charset="-120"/>
                <a:ea typeface="宋体" panose="02010600030101010101" pitchFamily="2" charset="-122"/>
              </a:rPr>
              <a:t>关</a:t>
            </a:r>
            <a:r>
              <a:rPr lang="zh-TW" sz="1700">
                <a:solidFill>
                  <a:srgbClr val="FFFFFF"/>
                </a:solidFill>
                <a:latin typeface="MingLiU" panose="02020509000000000000" charset="-120"/>
                <a:ea typeface="MingLiU" panose="02020509000000000000" charset="-120"/>
              </a:rPr>
              <a:t>指标</a:t>
            </a:r>
            <a:endParaRPr lang="zh-TW" sz="1700">
              <a:solidFill>
                <a:srgbClr val="FFFFFF"/>
              </a:solidFill>
              <a:latin typeface="MingLiU" panose="02020509000000000000" charset="-120"/>
              <a:ea typeface="MingLiU" panose="02020509000000000000" charset="-120"/>
            </a:endParaRPr>
          </a:p>
        </p:txBody>
      </p:sp>
      <p:sp>
        <p:nvSpPr>
          <p:cNvPr id="6" name="矩形 5"/>
          <p:cNvSpPr/>
          <p:nvPr/>
        </p:nvSpPr>
        <p:spPr>
          <a:xfrm>
            <a:off x="8449056" y="2819400"/>
            <a:ext cx="469392" cy="246888"/>
          </a:xfrm>
          <a:prstGeom prst="rect">
            <a:avLst/>
          </a:prstGeom>
          <a:solidFill>
            <a:srgbClr val="7EB3E7"/>
          </a:solidFill>
        </p:spPr>
        <p:txBody>
          <a:bodyPr wrap="none" lIns="0" tIns="0" rIns="0" bIns="0">
            <a:noAutofit/>
          </a:bodyPr>
          <a:p>
            <a:pPr indent="0" algn="r"/>
            <a:r>
              <a:rPr lang="zh-TW" sz="1700">
                <a:solidFill>
                  <a:srgbClr val="FFFFFF"/>
                </a:solidFill>
                <a:latin typeface="MingLiU" panose="02020509000000000000" charset="-120"/>
                <a:ea typeface="MingLiU" panose="02020509000000000000" charset="-120"/>
              </a:rPr>
              <a:t>分值</a:t>
            </a:r>
            <a:endParaRPr lang="zh-TW" sz="1700">
              <a:solidFill>
                <a:srgbClr val="FFFFFF"/>
              </a:solidFill>
              <a:latin typeface="MingLiU" panose="02020509000000000000" charset="-120"/>
              <a:ea typeface="MingLiU" panose="02020509000000000000" charset="-120"/>
            </a:endParaRPr>
          </a:p>
        </p:txBody>
      </p:sp>
      <p:sp>
        <p:nvSpPr>
          <p:cNvPr id="7" name="矩形 6"/>
          <p:cNvSpPr/>
          <p:nvPr/>
        </p:nvSpPr>
        <p:spPr>
          <a:xfrm>
            <a:off x="8461248" y="3520440"/>
            <a:ext cx="438912" cy="222504"/>
          </a:xfrm>
          <a:prstGeom prst="rect">
            <a:avLst/>
          </a:prstGeom>
          <a:solidFill>
            <a:srgbClr val="FFFFFF"/>
          </a:solidFill>
        </p:spPr>
        <p:txBody>
          <a:bodyPr wrap="none" lIns="0" tIns="0" rIns="0" bIns="0">
            <a:noAutofit/>
          </a:bodyPr>
          <a:p>
            <a:pPr indent="0" algn="just"/>
            <a:r>
              <a:rPr lang="en-US" sz="1300" b="1">
                <a:latin typeface="Arial" panose="020B0604020202020204"/>
              </a:rPr>
              <a:t>≤6</a:t>
            </a:r>
            <a:r>
              <a:rPr lang="zh-TW" sz="1400">
                <a:latin typeface="MingLiU" panose="02020509000000000000" charset="-120"/>
                <a:ea typeface="MingLiU" panose="02020509000000000000" charset="-120"/>
              </a:rPr>
              <a:t>分</a:t>
            </a:r>
            <a:endParaRPr lang="zh-TW" sz="1400">
              <a:latin typeface="MingLiU" panose="02020509000000000000" charset="-120"/>
              <a:ea typeface="MingLiU" panose="02020509000000000000" charset="-120"/>
            </a:endParaRPr>
          </a:p>
        </p:txBody>
      </p:sp>
      <p:sp>
        <p:nvSpPr>
          <p:cNvPr id="8" name="矩形 7"/>
          <p:cNvSpPr/>
          <p:nvPr/>
        </p:nvSpPr>
        <p:spPr>
          <a:xfrm>
            <a:off x="2615184" y="3413760"/>
            <a:ext cx="5187696" cy="448056"/>
          </a:xfrm>
          <a:prstGeom prst="rect">
            <a:avLst/>
          </a:prstGeom>
          <a:solidFill>
            <a:srgbClr val="FFFFFF"/>
          </a:solidFill>
        </p:spPr>
        <p:txBody>
          <a:bodyPr lIns="0" tIns="0" rIns="0" bIns="0">
            <a:noAutofit/>
          </a:bodyPr>
          <a:p>
            <a:pPr indent="0" algn="just">
              <a:lnSpc>
                <a:spcPts val="1800"/>
              </a:lnSpc>
            </a:pPr>
            <a:r>
              <a:rPr lang="zh-TW" sz="1400">
                <a:latin typeface="黑体" panose="02010609060101010101" charset="-122"/>
                <a:ea typeface="黑体" panose="02010609060101010101" charset="-122"/>
                <a:cs typeface="黑体" panose="02010609060101010101" charset="-122"/>
              </a:rPr>
              <a:t>制定了企业研究开发的组织管理制度，建立了研发投入核算体系，编制了研发费用辅助账；</a:t>
            </a:r>
            <a:endParaRPr lang="zh-TW" sz="1400">
              <a:latin typeface="黑体" panose="02010609060101010101" charset="-122"/>
              <a:ea typeface="黑体" panose="02010609060101010101" charset="-122"/>
              <a:cs typeface="黑体" panose="02010609060101010101" charset="-122"/>
            </a:endParaRPr>
          </a:p>
        </p:txBody>
      </p:sp>
      <p:sp>
        <p:nvSpPr>
          <p:cNvPr id="9" name="矩形 8"/>
          <p:cNvSpPr/>
          <p:nvPr/>
        </p:nvSpPr>
        <p:spPr>
          <a:xfrm>
            <a:off x="8461248" y="4331208"/>
            <a:ext cx="438912" cy="222504"/>
          </a:xfrm>
          <a:prstGeom prst="rect">
            <a:avLst/>
          </a:prstGeom>
          <a:solidFill>
            <a:srgbClr val="FFFFFF"/>
          </a:solidFill>
        </p:spPr>
        <p:txBody>
          <a:bodyPr wrap="none" lIns="0" tIns="0" rIns="0" bIns="0">
            <a:noAutofit/>
          </a:bodyPr>
          <a:p>
            <a:pPr indent="0" algn="just"/>
            <a:r>
              <a:rPr lang="en-US" sz="1300" b="1">
                <a:latin typeface="Arial" panose="020B0604020202020204"/>
              </a:rPr>
              <a:t>≤6</a:t>
            </a:r>
            <a:r>
              <a:rPr lang="zh-TW" sz="1400">
                <a:latin typeface="MingLiU" panose="02020509000000000000" charset="-120"/>
                <a:ea typeface="MingLiU" panose="02020509000000000000" charset="-120"/>
              </a:rPr>
              <a:t>分</a:t>
            </a:r>
            <a:endParaRPr lang="zh-TW" sz="1400">
              <a:latin typeface="MingLiU" panose="02020509000000000000" charset="-120"/>
              <a:ea typeface="MingLiU" panose="02020509000000000000" charset="-120"/>
            </a:endParaRPr>
          </a:p>
        </p:txBody>
      </p:sp>
      <p:sp>
        <p:nvSpPr>
          <p:cNvPr id="10" name="矩形 9"/>
          <p:cNvSpPr/>
          <p:nvPr/>
        </p:nvSpPr>
        <p:spPr>
          <a:xfrm>
            <a:off x="1899539" y="4354322"/>
            <a:ext cx="131064" cy="176784"/>
          </a:xfrm>
          <a:prstGeom prst="rect">
            <a:avLst/>
          </a:prstGeom>
          <a:solidFill>
            <a:srgbClr val="FFFFFF"/>
          </a:solidFill>
        </p:spPr>
        <p:txBody>
          <a:bodyPr wrap="none" lIns="0" tIns="0" rIns="0" bIns="0">
            <a:noAutofit/>
          </a:bodyPr>
          <a:p>
            <a:pPr indent="0" algn="just"/>
            <a:r>
              <a:rPr lang="zh-TW" sz="1300" b="1">
                <a:latin typeface="Arial" panose="020B0604020202020204"/>
                <a:ea typeface="Arial" panose="020B0604020202020204"/>
              </a:rPr>
              <a:t>2</a:t>
            </a:r>
            <a:r>
              <a:rPr lang="en-US" altLang="zh-TW" sz="1300" b="1">
                <a:latin typeface="Arial" panose="020B0604020202020204"/>
                <a:ea typeface="Arial" panose="020B0604020202020204"/>
              </a:rPr>
              <a:t>.</a:t>
            </a:r>
            <a:endParaRPr lang="en-US" altLang="zh-TW" sz="1300" b="1">
              <a:latin typeface="Arial" panose="020B0604020202020204"/>
              <a:ea typeface="Arial" panose="020B0604020202020204"/>
            </a:endParaRPr>
          </a:p>
        </p:txBody>
      </p:sp>
      <p:sp>
        <p:nvSpPr>
          <p:cNvPr id="11" name="矩形 10"/>
          <p:cNvSpPr/>
          <p:nvPr/>
        </p:nvSpPr>
        <p:spPr>
          <a:xfrm>
            <a:off x="2618232" y="4224528"/>
            <a:ext cx="5050536" cy="448056"/>
          </a:xfrm>
          <a:prstGeom prst="rect">
            <a:avLst/>
          </a:prstGeom>
          <a:solidFill>
            <a:srgbClr val="FFFFFF"/>
          </a:solidFill>
        </p:spPr>
        <p:txBody>
          <a:bodyPr lIns="0" tIns="0" rIns="0" bIns="0">
            <a:noAutofit/>
          </a:bodyPr>
          <a:p>
            <a:pPr indent="0" algn="just">
              <a:lnSpc>
                <a:spcPts val="1750"/>
              </a:lnSpc>
            </a:pPr>
            <a:r>
              <a:rPr lang="zh-TW" sz="1400">
                <a:latin typeface="黑体" panose="02010609060101010101" charset="-122"/>
                <a:ea typeface="黑体" panose="02010609060101010101" charset="-122"/>
                <a:cs typeface="黑体" panose="02010609060101010101" charset="-122"/>
              </a:rPr>
              <a:t>设立了内部科学技术研究开发机构并具备相应的科研条件, 与国内外研究开发机构开展多种形式的产学研合作；</a:t>
            </a:r>
            <a:endParaRPr lang="zh-TW" sz="1400">
              <a:latin typeface="黑体" panose="02010609060101010101" charset="-122"/>
              <a:ea typeface="黑体" panose="02010609060101010101" charset="-122"/>
              <a:cs typeface="黑体" panose="02010609060101010101" charset="-122"/>
            </a:endParaRPr>
          </a:p>
        </p:txBody>
      </p:sp>
      <p:sp>
        <p:nvSpPr>
          <p:cNvPr id="12" name="矩形 11"/>
          <p:cNvSpPr/>
          <p:nvPr/>
        </p:nvSpPr>
        <p:spPr>
          <a:xfrm>
            <a:off x="8479663" y="5141976"/>
            <a:ext cx="438912" cy="222504"/>
          </a:xfrm>
          <a:prstGeom prst="rect">
            <a:avLst/>
          </a:prstGeom>
          <a:solidFill>
            <a:srgbClr val="FFFFFF"/>
          </a:solidFill>
        </p:spPr>
        <p:txBody>
          <a:bodyPr wrap="none" lIns="0" tIns="0" rIns="0" bIns="0">
            <a:noAutofit/>
          </a:bodyPr>
          <a:p>
            <a:pPr indent="0" algn="just"/>
            <a:r>
              <a:rPr lang="en-US" sz="1300" b="1">
                <a:latin typeface="Arial" panose="020B0604020202020204"/>
              </a:rPr>
              <a:t>≤4</a:t>
            </a:r>
            <a:r>
              <a:rPr lang="zh-TW" sz="1400">
                <a:latin typeface="MingLiU" panose="02020509000000000000" charset="-120"/>
                <a:ea typeface="MingLiU" panose="02020509000000000000" charset="-120"/>
              </a:rPr>
              <a:t>分</a:t>
            </a:r>
            <a:endParaRPr lang="zh-TW" sz="1400">
              <a:latin typeface="MingLiU" panose="02020509000000000000" charset="-120"/>
              <a:ea typeface="MingLiU" panose="02020509000000000000" charset="-120"/>
            </a:endParaRPr>
          </a:p>
        </p:txBody>
      </p:sp>
      <p:sp>
        <p:nvSpPr>
          <p:cNvPr id="13" name="矩形 12"/>
          <p:cNvSpPr/>
          <p:nvPr/>
        </p:nvSpPr>
        <p:spPr>
          <a:xfrm>
            <a:off x="1898904" y="5166360"/>
            <a:ext cx="128016" cy="179832"/>
          </a:xfrm>
          <a:prstGeom prst="rect">
            <a:avLst/>
          </a:prstGeom>
          <a:solidFill>
            <a:srgbClr val="FFFFFF"/>
          </a:solidFill>
        </p:spPr>
        <p:txBody>
          <a:bodyPr wrap="none" lIns="0" tIns="0" rIns="0" bIns="0">
            <a:noAutofit/>
          </a:bodyPr>
          <a:p>
            <a:pPr indent="0" algn="just"/>
            <a:r>
              <a:rPr lang="zh-TW" sz="1300" b="1">
                <a:latin typeface="Arial" panose="020B0604020202020204"/>
                <a:ea typeface="Arial" panose="020B0604020202020204"/>
              </a:rPr>
              <a:t>3</a:t>
            </a:r>
            <a:r>
              <a:rPr lang="en-US" altLang="zh-TW" sz="1300" b="1">
                <a:latin typeface="Arial" panose="020B0604020202020204"/>
                <a:ea typeface="Arial" panose="020B0604020202020204"/>
              </a:rPr>
              <a:t>.</a:t>
            </a:r>
            <a:endParaRPr lang="en-US" altLang="zh-TW" sz="1300" b="1">
              <a:latin typeface="Arial" panose="020B0604020202020204"/>
              <a:ea typeface="Arial" panose="020B0604020202020204"/>
            </a:endParaRPr>
          </a:p>
        </p:txBody>
      </p:sp>
      <p:sp>
        <p:nvSpPr>
          <p:cNvPr id="14" name="矩形 13"/>
          <p:cNvSpPr/>
          <p:nvPr/>
        </p:nvSpPr>
        <p:spPr>
          <a:xfrm>
            <a:off x="4041648" y="5355336"/>
            <a:ext cx="243840" cy="124968"/>
          </a:xfrm>
          <a:prstGeom prst="rect">
            <a:avLst/>
          </a:prstGeom>
          <a:solidFill>
            <a:srgbClr val="FFFFFF"/>
          </a:solidFill>
        </p:spPr>
        <p:txBody>
          <a:bodyPr wrap="none" lIns="0" tIns="0" rIns="0" bIns="0">
            <a:noAutofit/>
          </a:bodyPr>
          <a:p>
            <a:pPr indent="0" algn="just"/>
            <a:r>
              <a:rPr lang="zh-TW" sz="1400">
                <a:latin typeface="MingLiU" panose="02020509000000000000" charset="-120"/>
                <a:ea typeface="MingLiU" panose="02020509000000000000" charset="-120"/>
              </a:rPr>
              <a:t> ；</a:t>
            </a:r>
            <a:endParaRPr lang="zh-TW" sz="1400">
              <a:latin typeface="MingLiU" panose="02020509000000000000" charset="-120"/>
              <a:ea typeface="MingLiU" panose="02020509000000000000" charset="-120"/>
            </a:endParaRPr>
          </a:p>
        </p:txBody>
      </p:sp>
      <p:sp>
        <p:nvSpPr>
          <p:cNvPr id="15" name="矩形 14"/>
          <p:cNvSpPr/>
          <p:nvPr/>
        </p:nvSpPr>
        <p:spPr>
          <a:xfrm>
            <a:off x="8486140" y="5818505"/>
            <a:ext cx="414020" cy="222250"/>
          </a:xfrm>
          <a:prstGeom prst="rect">
            <a:avLst/>
          </a:prstGeom>
          <a:solidFill>
            <a:srgbClr val="FFFFFF"/>
          </a:solidFill>
        </p:spPr>
        <p:txBody>
          <a:bodyPr wrap="none" lIns="0" tIns="0" rIns="0" bIns="0">
            <a:noAutofit/>
          </a:bodyPr>
          <a:p>
            <a:pPr indent="0" algn="just"/>
            <a:r>
              <a:rPr lang="en-US" sz="1300" b="1">
                <a:latin typeface="Arial" panose="020B0604020202020204"/>
              </a:rPr>
              <a:t>≤4</a:t>
            </a:r>
            <a:r>
              <a:rPr lang="zh-TW" sz="1400">
                <a:latin typeface="MingLiU" panose="02020509000000000000" charset="-120"/>
                <a:ea typeface="MingLiU" panose="02020509000000000000" charset="-120"/>
              </a:rPr>
              <a:t>分</a:t>
            </a:r>
            <a:endParaRPr lang="zh-TW" sz="1400">
              <a:latin typeface="MingLiU" panose="02020509000000000000" charset="-120"/>
              <a:ea typeface="MingLiU" panose="02020509000000000000" charset="-120"/>
            </a:endParaRPr>
          </a:p>
        </p:txBody>
      </p:sp>
      <p:sp>
        <p:nvSpPr>
          <p:cNvPr id="16" name="矩形 15"/>
          <p:cNvSpPr/>
          <p:nvPr/>
        </p:nvSpPr>
        <p:spPr>
          <a:xfrm>
            <a:off x="1898904" y="5843016"/>
            <a:ext cx="131064" cy="176784"/>
          </a:xfrm>
          <a:prstGeom prst="rect">
            <a:avLst/>
          </a:prstGeom>
          <a:solidFill>
            <a:srgbClr val="FFFFFF"/>
          </a:solidFill>
        </p:spPr>
        <p:txBody>
          <a:bodyPr wrap="none" lIns="0" tIns="0" rIns="0" bIns="0">
            <a:noAutofit/>
          </a:bodyPr>
          <a:p>
            <a:pPr indent="0" algn="just"/>
            <a:r>
              <a:rPr lang="zh-TW" sz="1300" b="1">
                <a:latin typeface="Arial" panose="020B0604020202020204"/>
                <a:ea typeface="Arial" panose="020B0604020202020204"/>
              </a:rPr>
              <a:t>4</a:t>
            </a:r>
            <a:r>
              <a:rPr lang="en-US" altLang="zh-TW" sz="1300" b="1">
                <a:latin typeface="Arial" panose="020B0604020202020204"/>
                <a:ea typeface="Arial" panose="020B0604020202020204"/>
              </a:rPr>
              <a:t>.</a:t>
            </a:r>
            <a:endParaRPr lang="en-US" altLang="zh-TW" sz="1300" b="1">
              <a:latin typeface="Arial" panose="020B0604020202020204"/>
              <a:ea typeface="Arial" panose="020B0604020202020204"/>
            </a:endParaRPr>
          </a:p>
        </p:txBody>
      </p:sp>
      <p:sp>
        <p:nvSpPr>
          <p:cNvPr id="17" name="矩形 16"/>
          <p:cNvSpPr/>
          <p:nvPr/>
        </p:nvSpPr>
        <p:spPr>
          <a:xfrm>
            <a:off x="2615184" y="5711952"/>
            <a:ext cx="5257800" cy="448056"/>
          </a:xfrm>
          <a:prstGeom prst="rect">
            <a:avLst/>
          </a:prstGeom>
          <a:solidFill>
            <a:srgbClr val="FFFFFF"/>
          </a:solidFill>
        </p:spPr>
        <p:txBody>
          <a:bodyPr lIns="0" tIns="0" rIns="0" bIns="0">
            <a:noAutofit/>
          </a:bodyPr>
          <a:p>
            <a:pPr indent="0" algn="just">
              <a:lnSpc>
                <a:spcPts val="1790"/>
              </a:lnSpc>
            </a:pPr>
            <a:r>
              <a:rPr lang="zh-TW" sz="1400">
                <a:latin typeface="黑体" panose="02010609060101010101" charset="-122"/>
                <a:ea typeface="黑体" panose="02010609060101010101" charset="-122"/>
                <a:cs typeface="黑体" panose="02010609060101010101" charset="-122"/>
              </a:rPr>
              <a:t>建立了科技人员的培养进修、职工技能培训、优秀人才引进,以及入才绩效评价奖励制度；</a:t>
            </a:r>
            <a:endParaRPr lang="zh-TW" sz="1400">
              <a:latin typeface="黑体" panose="02010609060101010101" charset="-122"/>
              <a:ea typeface="黑体" panose="02010609060101010101" charset="-122"/>
              <a:cs typeface="黑体" panose="02010609060101010101" charset="-122"/>
            </a:endParaRPr>
          </a:p>
        </p:txBody>
      </p:sp>
      <p:sp>
        <p:nvSpPr>
          <p:cNvPr id="18" name="矩形 17"/>
          <p:cNvSpPr/>
          <p:nvPr/>
        </p:nvSpPr>
        <p:spPr>
          <a:xfrm>
            <a:off x="2618232" y="5035296"/>
            <a:ext cx="5187696" cy="445008"/>
          </a:xfrm>
          <a:prstGeom prst="rect">
            <a:avLst/>
          </a:prstGeom>
          <a:solidFill>
            <a:srgbClr val="FFFFFF"/>
          </a:solidFill>
        </p:spPr>
        <p:txBody>
          <a:bodyPr lIns="0" tIns="0" rIns="0" bIns="0">
            <a:noAutofit/>
          </a:bodyPr>
          <a:p>
            <a:pPr indent="0" algn="just">
              <a:lnSpc>
                <a:spcPts val="1740"/>
              </a:lnSpc>
            </a:pPr>
            <a:r>
              <a:rPr lang="zh-TW" sz="1400">
                <a:latin typeface="黑体" panose="02010609060101010101" charset="-122"/>
                <a:ea typeface="黑体" panose="02010609060101010101" charset="-122"/>
                <a:cs typeface="黑体" panose="02010609060101010101" charset="-122"/>
              </a:rPr>
              <a:t>建立了科技成果转化的组织实施与激励奖励制度，建立开放式的创新创业平台；</a:t>
            </a:r>
            <a:endParaRPr lang="zh-TW" sz="1400">
              <a:latin typeface="黑体" panose="02010609060101010101" charset="-122"/>
              <a:ea typeface="黑体" panose="02010609060101010101" charset="-122"/>
              <a:cs typeface="黑体" panose="02010609060101010101" charset="-122"/>
            </a:endParaRPr>
          </a:p>
        </p:txBody>
      </p:sp>
      <p:sp>
        <p:nvSpPr>
          <p:cNvPr id="21" name="文本框 20"/>
          <p:cNvSpPr txBox="1"/>
          <p:nvPr/>
        </p:nvSpPr>
        <p:spPr>
          <a:xfrm>
            <a:off x="1821180" y="3453765"/>
            <a:ext cx="320675" cy="306705"/>
          </a:xfrm>
          <a:prstGeom prst="rect">
            <a:avLst/>
          </a:prstGeom>
          <a:noFill/>
        </p:spPr>
        <p:txBody>
          <a:bodyPr wrap="none" rtlCol="0" anchor="t">
            <a:spAutoFit/>
          </a:bodyPr>
          <a:p>
            <a:r>
              <a:rPr lang="en-US" altLang="zh-CN" sz="1400" b="1"/>
              <a:t>1.</a:t>
            </a:r>
            <a:endParaRPr lang="en-US" altLang="zh-CN" sz="1400" b="1"/>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1335024" y="795528"/>
            <a:ext cx="3017520" cy="423672"/>
          </a:xfrm>
          <a:prstGeom prst="rect">
            <a:avLst/>
          </a:prstGeom>
          <a:solidFill>
            <a:srgbClr val="FFFFFF"/>
          </a:solidFill>
        </p:spPr>
        <p:txBody>
          <a:bodyPr wrap="none" lIns="0" tIns="0" rIns="0" bIns="0">
            <a:noAutofit/>
          </a:bodyPr>
          <a:p>
            <a:pPr indent="0"/>
            <a:r>
              <a:rPr lang="en-US" altLang="zh-TW" sz="3100">
                <a:solidFill>
                  <a:srgbClr val="0156AF"/>
                </a:solidFill>
                <a:latin typeface="MingLiU" panose="02020509000000000000" charset="-120"/>
                <a:ea typeface="MingLiU" panose="02020509000000000000" charset="-120"/>
              </a:rPr>
              <a:t>6</a:t>
            </a:r>
            <a:r>
              <a:rPr lang="zh-CN" altLang="en-US" sz="3100">
                <a:solidFill>
                  <a:srgbClr val="0156AF"/>
                </a:solidFill>
                <a:latin typeface="MingLiU" panose="02020509000000000000" charset="-120"/>
                <a:ea typeface="宋体" panose="02010600030101010101" pitchFamily="2" charset="-122"/>
              </a:rPr>
              <a:t>、</a:t>
            </a:r>
            <a:r>
              <a:rPr lang="zh-TW" sz="3100">
                <a:solidFill>
                  <a:srgbClr val="0156AF"/>
                </a:solidFill>
                <a:latin typeface="MingLiU" panose="02020509000000000000" charset="-120"/>
                <a:ea typeface="MingLiU" panose="02020509000000000000" charset="-120"/>
              </a:rPr>
              <a:t>创新评价达标</a:t>
            </a:r>
            <a:endParaRPr lang="zh-TW" sz="3100">
              <a:solidFill>
                <a:srgbClr val="0156AF"/>
              </a:solidFill>
              <a:latin typeface="MingLiU" panose="02020509000000000000" charset="-120"/>
              <a:ea typeface="MingLiU" panose="02020509000000000000" charset="-120"/>
            </a:endParaRPr>
          </a:p>
        </p:txBody>
      </p:sp>
      <p:sp>
        <p:nvSpPr>
          <p:cNvPr id="3" name="矩形 2"/>
          <p:cNvSpPr/>
          <p:nvPr/>
        </p:nvSpPr>
        <p:spPr>
          <a:xfrm>
            <a:off x="1575816" y="2017776"/>
            <a:ext cx="7641336" cy="4431792"/>
          </a:xfrm>
          <a:prstGeom prst="rect">
            <a:avLst/>
          </a:prstGeom>
          <a:solidFill>
            <a:srgbClr val="FFFFFF"/>
          </a:solidFill>
        </p:spPr>
        <p:txBody>
          <a:bodyPr lIns="0" tIns="0" rIns="0" bIns="0">
            <a:noAutofit/>
          </a:bodyPr>
          <a:p>
            <a:pPr indent="0">
              <a:spcBef>
                <a:spcPts val="2870"/>
              </a:spcBef>
              <a:spcAft>
                <a:spcPts val="1540"/>
              </a:spcAft>
            </a:pPr>
            <a:r>
              <a:rPr lang="en-US" altLang="zh-TW" sz="2300">
                <a:solidFill>
                  <a:srgbClr val="F93304"/>
                </a:solidFill>
                <a:latin typeface="MingLiU" panose="02020509000000000000" charset="-120"/>
                <a:ea typeface="MingLiU" panose="02020509000000000000" charset="-120"/>
              </a:rPr>
              <a:t> </a:t>
            </a:r>
            <a:r>
              <a:rPr lang="zh-TW" sz="2300">
                <a:solidFill>
                  <a:srgbClr val="F93304"/>
                </a:solidFill>
                <a:latin typeface="MingLiU" panose="02020509000000000000" charset="-120"/>
                <a:ea typeface="MingLiU" panose="02020509000000000000" charset="-120"/>
              </a:rPr>
              <a:t>企业成长性</a:t>
            </a:r>
            <a:r>
              <a:rPr lang="en-US" sz="2400" b="1">
                <a:solidFill>
                  <a:srgbClr val="F93304"/>
                </a:solidFill>
                <a:latin typeface="宋体" panose="02010600030101010101" pitchFamily="2" charset="-122"/>
              </a:rPr>
              <a:t>（≤</a:t>
            </a:r>
            <a:r>
              <a:rPr lang="en-US" sz="2300" b="1">
                <a:solidFill>
                  <a:srgbClr val="F93304"/>
                </a:solidFill>
                <a:latin typeface="Times New Roman" panose="02020603050405020304"/>
              </a:rPr>
              <a:t>20</a:t>
            </a:r>
            <a:r>
              <a:rPr lang="zh-TW" sz="2300">
                <a:solidFill>
                  <a:srgbClr val="F93304"/>
                </a:solidFill>
                <a:latin typeface="MingLiU" panose="02020509000000000000" charset="-120"/>
                <a:ea typeface="MingLiU" panose="02020509000000000000" charset="-120"/>
              </a:rPr>
              <a:t>分）</a:t>
            </a:r>
            <a:endParaRPr lang="zh-TW" sz="2300">
              <a:solidFill>
                <a:srgbClr val="F93304"/>
              </a:solidFill>
              <a:latin typeface="MingLiU" panose="02020509000000000000" charset="-120"/>
              <a:ea typeface="MingLiU" panose="02020509000000000000" charset="-120"/>
            </a:endParaRPr>
          </a:p>
          <a:p>
            <a:pPr marL="257175" indent="0">
              <a:lnSpc>
                <a:spcPts val="2100"/>
              </a:lnSpc>
            </a:pPr>
            <a:r>
              <a:rPr lang="zh-TW" sz="1700" b="1">
                <a:solidFill>
                  <a:srgbClr val="202267"/>
                </a:solidFill>
                <a:latin typeface="Arial" panose="020B0604020202020204"/>
                <a:ea typeface="Arial" panose="020B0604020202020204"/>
              </a:rPr>
              <a:t>（1） </a:t>
            </a:r>
            <a:r>
              <a:rPr lang="zh-TW" sz="1700">
                <a:solidFill>
                  <a:srgbClr val="202267"/>
                </a:solidFill>
                <a:latin typeface="MingLiU" panose="02020509000000000000" charset="-120"/>
                <a:ea typeface="MingLiU" panose="02020509000000000000" charset="-120"/>
              </a:rPr>
              <a:t>净资产增长率</a:t>
            </a:r>
            <a:endParaRPr lang="zh-TW" sz="1700">
              <a:solidFill>
                <a:srgbClr val="202267"/>
              </a:solidFill>
              <a:latin typeface="MingLiU" panose="02020509000000000000" charset="-120"/>
              <a:ea typeface="MingLiU" panose="02020509000000000000" charset="-120"/>
            </a:endParaRPr>
          </a:p>
          <a:p>
            <a:pPr marL="130175" indent="0">
              <a:lnSpc>
                <a:spcPts val="2100"/>
              </a:lnSpc>
            </a:pPr>
            <a:r>
              <a:rPr lang="zh-TW" sz="1700">
                <a:solidFill>
                  <a:srgbClr val="202267"/>
                </a:solidFill>
                <a:latin typeface="MingLiU" panose="02020509000000000000" charset="-120"/>
                <a:ea typeface="MingLiU" panose="02020509000000000000" charset="-120"/>
              </a:rPr>
              <a:t>净资产增长率</a:t>
            </a:r>
            <a:r>
              <a:rPr lang="zh-TW" sz="1700" b="1">
                <a:solidFill>
                  <a:srgbClr val="202267"/>
                </a:solidFill>
                <a:latin typeface="Arial" panose="020B0604020202020204"/>
                <a:ea typeface="Arial" panose="020B0604020202020204"/>
              </a:rPr>
              <a:t>=1/2（</a:t>
            </a:r>
            <a:r>
              <a:rPr lang="zh-TW" sz="1700">
                <a:solidFill>
                  <a:srgbClr val="202267"/>
                </a:solidFill>
                <a:latin typeface="MingLiU" panose="02020509000000000000" charset="-120"/>
                <a:ea typeface="MingLiU" panose="02020509000000000000" charset="-120"/>
              </a:rPr>
              <a:t>第二年末净资产÷第一年末净资产+第三年末净资产</a:t>
            </a:r>
            <a:endParaRPr lang="zh-TW" sz="1700">
              <a:solidFill>
                <a:srgbClr val="202267"/>
              </a:solidFill>
              <a:latin typeface="MingLiU" panose="02020509000000000000" charset="-120"/>
              <a:ea typeface="MingLiU" panose="02020509000000000000" charset="-120"/>
            </a:endParaRPr>
          </a:p>
          <a:p>
            <a:pPr marL="130175" indent="0">
              <a:lnSpc>
                <a:spcPts val="2100"/>
              </a:lnSpc>
            </a:pPr>
            <a:r>
              <a:rPr lang="zh-TW" sz="1700">
                <a:solidFill>
                  <a:srgbClr val="202267"/>
                </a:solidFill>
                <a:latin typeface="MingLiU" panose="02020509000000000000" charset="-120"/>
                <a:ea typeface="MingLiU" panose="02020509000000000000" charset="-120"/>
              </a:rPr>
              <a:t>《第二年末净资产）</a:t>
            </a:r>
            <a:r>
              <a:rPr lang="en-US" altLang="zh-TW" sz="1700">
                <a:solidFill>
                  <a:srgbClr val="202267"/>
                </a:solidFill>
                <a:latin typeface="MingLiU" panose="02020509000000000000" charset="-120"/>
                <a:ea typeface="MingLiU" panose="02020509000000000000" charset="-120"/>
              </a:rPr>
              <a:t>-</a:t>
            </a:r>
            <a:r>
              <a:rPr lang="zh-CN" sz="1700" b="1">
                <a:solidFill>
                  <a:srgbClr val="202267"/>
                </a:solidFill>
                <a:latin typeface="Arial" panose="020B0604020202020204"/>
                <a:ea typeface="Arial" panose="020B0604020202020204"/>
              </a:rPr>
              <a:t>1</a:t>
            </a:r>
            <a:endParaRPr lang="zh-CN" sz="1700" b="1">
              <a:solidFill>
                <a:srgbClr val="202267"/>
              </a:solidFill>
              <a:latin typeface="Arial" panose="020B0604020202020204"/>
              <a:ea typeface="Arial" panose="020B0604020202020204"/>
            </a:endParaRPr>
          </a:p>
          <a:p>
            <a:pPr marL="130175" indent="0">
              <a:lnSpc>
                <a:spcPts val="2100"/>
              </a:lnSpc>
            </a:pPr>
            <a:r>
              <a:rPr lang="zh-TW" sz="1700">
                <a:solidFill>
                  <a:srgbClr val="202267"/>
                </a:solidFill>
                <a:latin typeface="MingLiU" panose="02020509000000000000" charset="-120"/>
                <a:ea typeface="MingLiU" panose="02020509000000000000" charset="-120"/>
              </a:rPr>
              <a:t>净资产=资产总额一负债总额</a:t>
            </a:r>
            <a:endParaRPr lang="zh-TW" sz="1700">
              <a:solidFill>
                <a:srgbClr val="202267"/>
              </a:solidFill>
              <a:latin typeface="MingLiU" panose="02020509000000000000" charset="-120"/>
              <a:ea typeface="MingLiU" panose="02020509000000000000" charset="-120"/>
            </a:endParaRPr>
          </a:p>
          <a:p>
            <a:pPr marL="130175" indent="12700">
              <a:lnSpc>
                <a:spcPts val="1920"/>
              </a:lnSpc>
              <a:spcAft>
                <a:spcPts val="1540"/>
              </a:spcAft>
            </a:pPr>
            <a:r>
              <a:rPr lang="zh-TW" sz="1700">
                <a:solidFill>
                  <a:srgbClr val="202267"/>
                </a:solidFill>
                <a:latin typeface="MingLiU" panose="02020509000000000000" charset="-120"/>
                <a:ea typeface="MingLiU" panose="02020509000000000000" charset="-120"/>
              </a:rPr>
              <a:t>资产总额</a:t>
            </a:r>
            <a:r>
              <a:rPr lang="zh-CN" altLang="zh-TW" sz="1700">
                <a:solidFill>
                  <a:srgbClr val="202267"/>
                </a:solidFill>
                <a:latin typeface="MingLiU" panose="02020509000000000000" charset="-120"/>
                <a:ea typeface="宋体" panose="02010600030101010101" pitchFamily="2" charset="-122"/>
              </a:rPr>
              <a:t>、</a:t>
            </a:r>
            <a:r>
              <a:rPr lang="zh-TW" sz="1700">
                <a:solidFill>
                  <a:srgbClr val="202267"/>
                </a:solidFill>
                <a:latin typeface="MingLiU" panose="02020509000000000000" charset="-120"/>
                <a:ea typeface="MingLiU" panose="02020509000000000000" charset="-120"/>
              </a:rPr>
              <a:t>负债总额应以具有资质的中介机构鉴证的企业会计报表期末数为准</a:t>
            </a:r>
            <a:r>
              <a:rPr lang="zh-CN" altLang="zh-TW" sz="1700">
                <a:solidFill>
                  <a:srgbClr val="202267"/>
                </a:solidFill>
                <a:latin typeface="MingLiU" panose="02020509000000000000" charset="-120"/>
                <a:ea typeface="宋体" panose="02010600030101010101" pitchFamily="2" charset="-122"/>
              </a:rPr>
              <a:t>。</a:t>
            </a:r>
            <a:endParaRPr lang="zh-TW" sz="1700">
              <a:solidFill>
                <a:srgbClr val="202267"/>
              </a:solidFill>
              <a:latin typeface="MingLiU" panose="02020509000000000000" charset="-120"/>
              <a:ea typeface="MingLiU" panose="02020509000000000000" charset="-120"/>
            </a:endParaRPr>
          </a:p>
          <a:p>
            <a:pPr marL="257175" indent="0">
              <a:lnSpc>
                <a:spcPts val="2100"/>
              </a:lnSpc>
            </a:pPr>
            <a:r>
              <a:rPr lang="zh-TW" sz="1700" b="1">
                <a:solidFill>
                  <a:srgbClr val="202267"/>
                </a:solidFill>
                <a:latin typeface="Arial" panose="020B0604020202020204"/>
                <a:ea typeface="Arial" panose="020B0604020202020204"/>
              </a:rPr>
              <a:t>（2） </a:t>
            </a:r>
            <a:r>
              <a:rPr lang="zh-TW" sz="1700">
                <a:solidFill>
                  <a:srgbClr val="202267"/>
                </a:solidFill>
                <a:latin typeface="MingLiU" panose="02020509000000000000" charset="-120"/>
                <a:ea typeface="MingLiU" panose="02020509000000000000" charset="-120"/>
              </a:rPr>
              <a:t>销售收入增长率</a:t>
            </a:r>
            <a:endParaRPr lang="zh-TW" sz="1700">
              <a:solidFill>
                <a:srgbClr val="202267"/>
              </a:solidFill>
              <a:latin typeface="MingLiU" panose="02020509000000000000" charset="-120"/>
              <a:ea typeface="MingLiU" panose="02020509000000000000" charset="-120"/>
            </a:endParaRPr>
          </a:p>
          <a:p>
            <a:pPr marL="130175" indent="12700" algn="just">
              <a:lnSpc>
                <a:spcPts val="2100"/>
              </a:lnSpc>
              <a:spcAft>
                <a:spcPts val="1540"/>
              </a:spcAft>
            </a:pPr>
            <a:r>
              <a:rPr lang="zh-TW" sz="1700">
                <a:solidFill>
                  <a:srgbClr val="202267"/>
                </a:solidFill>
                <a:latin typeface="MingLiU" panose="02020509000000000000" charset="-120"/>
                <a:ea typeface="MingLiU" panose="02020509000000000000" charset="-120"/>
              </a:rPr>
              <a:t>销售收入增长率</a:t>
            </a:r>
            <a:r>
              <a:rPr lang="zh-TW" sz="1700" b="1">
                <a:solidFill>
                  <a:srgbClr val="202267"/>
                </a:solidFill>
                <a:latin typeface="Arial" panose="020B0604020202020204"/>
                <a:ea typeface="Arial" panose="020B0604020202020204"/>
              </a:rPr>
              <a:t>=1/2 </a:t>
            </a:r>
            <a:r>
              <a:rPr lang="zh-TW" sz="1700">
                <a:solidFill>
                  <a:srgbClr val="202267"/>
                </a:solidFill>
                <a:latin typeface="MingLiU" panose="02020509000000000000" charset="-120"/>
                <a:ea typeface="MingLiU" panose="02020509000000000000" charset="-120"/>
              </a:rPr>
              <a:t>（第二年销售收入÷第一年销售收入+第三年销售收入÷第二年销售收入）</a:t>
            </a:r>
            <a:r>
              <a:rPr lang="en-US" sz="1700" b="1">
                <a:solidFill>
                  <a:srgbClr val="202267"/>
                </a:solidFill>
                <a:latin typeface="Arial" panose="020B0604020202020204"/>
              </a:rPr>
              <a:t>-1</a:t>
            </a:r>
            <a:endParaRPr lang="en-US" sz="1700" b="1">
              <a:solidFill>
                <a:srgbClr val="202267"/>
              </a:solidFill>
              <a:latin typeface="Arial" panose="020B0604020202020204"/>
            </a:endParaRPr>
          </a:p>
          <a:p>
            <a:pPr marL="130175" indent="12700" algn="just">
              <a:lnSpc>
                <a:spcPts val="2165"/>
              </a:lnSpc>
            </a:pPr>
            <a:r>
              <a:rPr lang="zh-TW" sz="1700">
                <a:solidFill>
                  <a:srgbClr val="202267"/>
                </a:solidFill>
                <a:latin typeface="MingLiU" panose="02020509000000000000" charset="-120"/>
                <a:ea typeface="MingLiU" panose="02020509000000000000" charset="-120"/>
              </a:rPr>
              <a:t>企业净资产增长率或销售收入增长率为负的</a:t>
            </a:r>
            <a:r>
              <a:rPr lang="zh-CN" altLang="zh-TW" sz="1700">
                <a:solidFill>
                  <a:srgbClr val="202267"/>
                </a:solidFill>
                <a:latin typeface="MingLiU" panose="02020509000000000000" charset="-120"/>
                <a:ea typeface="宋体" panose="02010600030101010101" pitchFamily="2" charset="-122"/>
              </a:rPr>
              <a:t>，</a:t>
            </a:r>
            <a:r>
              <a:rPr lang="zh-TW" sz="1700">
                <a:solidFill>
                  <a:srgbClr val="202267"/>
                </a:solidFill>
                <a:latin typeface="MingLiU" panose="02020509000000000000" charset="-120"/>
                <a:ea typeface="MingLiU" panose="02020509000000000000" charset="-120"/>
              </a:rPr>
              <a:t>按</a:t>
            </a:r>
            <a:r>
              <a:rPr lang="zh-TW" sz="1700" b="1">
                <a:solidFill>
                  <a:srgbClr val="202267"/>
                </a:solidFill>
                <a:latin typeface="Arial" panose="020B0604020202020204"/>
                <a:ea typeface="Arial" panose="020B0604020202020204"/>
              </a:rPr>
              <a:t>0</a:t>
            </a:r>
            <a:r>
              <a:rPr lang="zh-TW" sz="1700">
                <a:solidFill>
                  <a:srgbClr val="202267"/>
                </a:solidFill>
                <a:latin typeface="MingLiU" panose="02020509000000000000" charset="-120"/>
                <a:ea typeface="MingLiU" panose="02020509000000000000" charset="-120"/>
              </a:rPr>
              <a:t>分计算</a:t>
            </a:r>
            <a:r>
              <a:rPr lang="zh-CN" altLang="zh-TW" sz="1700">
                <a:solidFill>
                  <a:srgbClr val="202267"/>
                </a:solidFill>
                <a:latin typeface="MingLiU" panose="02020509000000000000" charset="-120"/>
                <a:ea typeface="宋体" panose="02010600030101010101" pitchFamily="2" charset="-122"/>
              </a:rPr>
              <a:t>。</a:t>
            </a:r>
            <a:r>
              <a:rPr lang="zh-TW" sz="1700">
                <a:solidFill>
                  <a:srgbClr val="202267"/>
                </a:solidFill>
                <a:latin typeface="MingLiU" panose="02020509000000000000" charset="-120"/>
                <a:ea typeface="MingLiU" panose="02020509000000000000" charset="-120"/>
              </a:rPr>
              <a:t>第一年末净资产 或销售收入为</a:t>
            </a:r>
            <a:r>
              <a:rPr lang="zh-TW" sz="1700" b="1">
                <a:solidFill>
                  <a:srgbClr val="202267"/>
                </a:solidFill>
                <a:latin typeface="Arial" panose="020B0604020202020204"/>
                <a:ea typeface="Arial" panose="020B0604020202020204"/>
              </a:rPr>
              <a:t>0</a:t>
            </a:r>
            <a:r>
              <a:rPr lang="zh-TW" sz="1700">
                <a:solidFill>
                  <a:srgbClr val="202267"/>
                </a:solidFill>
                <a:latin typeface="MingLiU" panose="02020509000000000000" charset="-120"/>
                <a:ea typeface="MingLiU" panose="02020509000000000000" charset="-120"/>
              </a:rPr>
              <a:t>的</a:t>
            </a:r>
            <a:r>
              <a:rPr lang="zh-CN" altLang="zh-TW" sz="1700">
                <a:solidFill>
                  <a:srgbClr val="202267"/>
                </a:solidFill>
                <a:latin typeface="MingLiU" panose="02020509000000000000" charset="-120"/>
                <a:ea typeface="宋体" panose="02010600030101010101" pitchFamily="2" charset="-122"/>
              </a:rPr>
              <a:t>，</a:t>
            </a:r>
            <a:r>
              <a:rPr lang="zh-TW" sz="1700">
                <a:solidFill>
                  <a:srgbClr val="202267"/>
                </a:solidFill>
                <a:latin typeface="MingLiU" panose="02020509000000000000" charset="-120"/>
                <a:ea typeface="MingLiU" panose="02020509000000000000" charset="-120"/>
              </a:rPr>
              <a:t>按后两年计算；第二年末净资产或销售收入为</a:t>
            </a:r>
            <a:r>
              <a:rPr lang="en-US" altLang="zh-TW" sz="1700">
                <a:solidFill>
                  <a:srgbClr val="202267"/>
                </a:solidFill>
                <a:latin typeface="MingLiU" panose="02020509000000000000" charset="-120"/>
                <a:ea typeface="MingLiU" panose="02020509000000000000" charset="-120"/>
              </a:rPr>
              <a:t>0</a:t>
            </a:r>
            <a:r>
              <a:rPr lang="zh-CN" altLang="en-US" sz="1700">
                <a:solidFill>
                  <a:srgbClr val="202267"/>
                </a:solidFill>
                <a:latin typeface="MingLiU" panose="02020509000000000000" charset="-120"/>
                <a:ea typeface="宋体" panose="02010600030101010101" pitchFamily="2" charset="-122"/>
              </a:rPr>
              <a:t>的，</a:t>
            </a:r>
            <a:r>
              <a:rPr lang="zh-TW" sz="1700">
                <a:solidFill>
                  <a:srgbClr val="202267"/>
                </a:solidFill>
                <a:latin typeface="MingLiU" panose="02020509000000000000" charset="-120"/>
                <a:ea typeface="MingLiU" panose="02020509000000000000" charset="-120"/>
              </a:rPr>
              <a:t>按</a:t>
            </a:r>
            <a:r>
              <a:rPr lang="zh-TW" sz="1700" b="1">
                <a:solidFill>
                  <a:srgbClr val="202267"/>
                </a:solidFill>
                <a:latin typeface="Arial" panose="020B0604020202020204"/>
                <a:ea typeface="Arial" panose="020B0604020202020204"/>
              </a:rPr>
              <a:t>0</a:t>
            </a:r>
            <a:r>
              <a:rPr lang="zh-TW" sz="1700">
                <a:solidFill>
                  <a:srgbClr val="202267"/>
                </a:solidFill>
                <a:latin typeface="MingLiU" panose="02020509000000000000" charset="-120"/>
                <a:ea typeface="MingLiU" panose="02020509000000000000" charset="-120"/>
              </a:rPr>
              <a:t>分计算</a:t>
            </a:r>
            <a:r>
              <a:rPr lang="zh-CN" altLang="zh-TW" sz="1700">
                <a:solidFill>
                  <a:srgbClr val="202267"/>
                </a:solidFill>
                <a:latin typeface="MingLiU" panose="02020509000000000000" charset="-120"/>
                <a:ea typeface="宋体" panose="02010600030101010101" pitchFamily="2" charset="-122"/>
              </a:rPr>
              <a:t>。</a:t>
            </a:r>
            <a:endParaRPr lang="zh-CN" altLang="zh-TW" sz="1700">
              <a:solidFill>
                <a:srgbClr val="202267"/>
              </a:solidFill>
              <a:latin typeface="MingLiU" panose="02020509000000000000" charset="-120"/>
              <a:ea typeface="宋体" panose="02010600030101010101" pitchFamily="2" charset="-122"/>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8255" y="9525"/>
            <a:ext cx="10692130" cy="2340610"/>
          </a:xfrm>
          <a:prstGeom prst="rect">
            <a:avLst/>
          </a:prstGeom>
          <a:solidFill>
            <a:schemeClr val="bg1"/>
          </a:solidFill>
          <a:ln w="9525">
            <a:solidFill>
              <a:schemeClr val="accent5">
                <a:lumMod val="60000"/>
                <a:lumOff val="40000"/>
              </a:schemeClr>
            </a:solidFill>
          </a:ln>
          <a:effectLst>
            <a:innerShdw blurRad="63500" dist="50800" dir="13500000">
              <a:prstClr val="black">
                <a:alpha val="50000"/>
              </a:prstClr>
            </a:innerShdw>
          </a:effectLst>
        </p:spPr>
        <p:txBody>
          <a:bodyPr wrap="none" lIns="0" tIns="0" rIns="0" bIns="0">
            <a:noAutofit/>
          </a:bodyPr>
          <a:p>
            <a:pPr indent="0"/>
            <a:endParaRPr lang="zh-TW" sz="3500">
              <a:solidFill>
                <a:srgbClr val="202267"/>
              </a:solidFill>
              <a:latin typeface="黑体" panose="02010609060101010101" charset="-122"/>
              <a:ea typeface="黑体" panose="02010609060101010101" charset="-122"/>
            </a:endParaRPr>
          </a:p>
          <a:p>
            <a:pPr indent="0"/>
            <a:r>
              <a:rPr lang="zh-TW" sz="3500">
                <a:solidFill>
                  <a:srgbClr val="202267"/>
                </a:solidFill>
                <a:latin typeface="黑体" panose="02010609060101010101" charset="-122"/>
                <a:ea typeface="黑体" panose="02010609060101010101" charset="-122"/>
              </a:rPr>
              <a:t> </a:t>
            </a:r>
            <a:r>
              <a:rPr lang="en-US" altLang="zh-TW" sz="3500">
                <a:solidFill>
                  <a:srgbClr val="202267"/>
                </a:solidFill>
                <a:latin typeface="黑体" panose="02010609060101010101" charset="-122"/>
                <a:ea typeface="黑体" panose="02010609060101010101" charset="-122"/>
              </a:rPr>
              <a:t>  </a:t>
            </a:r>
            <a:r>
              <a:rPr lang="zh-TW" sz="3200">
                <a:solidFill>
                  <a:srgbClr val="202267"/>
                </a:solidFill>
                <a:latin typeface="黑体" panose="02010609060101010101" charset="-122"/>
                <a:ea typeface="黑体" panose="02010609060101010101" charset="-122"/>
              </a:rPr>
              <a:t>高新技术企业定义</a:t>
            </a:r>
            <a:endParaRPr lang="zh-TW" sz="3200">
              <a:solidFill>
                <a:srgbClr val="202267"/>
              </a:solidFill>
              <a:latin typeface="黑体" panose="02010609060101010101" charset="-122"/>
              <a:ea typeface="黑体" panose="02010609060101010101" charset="-122"/>
            </a:endParaRPr>
          </a:p>
        </p:txBody>
      </p:sp>
      <p:sp>
        <p:nvSpPr>
          <p:cNvPr id="3" name="矩形 2"/>
          <p:cNvSpPr/>
          <p:nvPr/>
        </p:nvSpPr>
        <p:spPr>
          <a:xfrm>
            <a:off x="84455" y="2414905"/>
            <a:ext cx="10475595" cy="5120640"/>
          </a:xfrm>
          <a:prstGeom prst="rect">
            <a:avLst/>
          </a:prstGeom>
          <a:solidFill>
            <a:schemeClr val="bg1"/>
          </a:solidFill>
        </p:spPr>
        <p:txBody>
          <a:bodyPr lIns="0" tIns="0" rIns="0" bIns="0">
            <a:noAutofit/>
          </a:bodyPr>
          <a:p>
            <a:pPr indent="12700" algn="just">
              <a:lnSpc>
                <a:spcPts val="3705"/>
              </a:lnSpc>
            </a:pPr>
            <a:r>
              <a:rPr lang="en-US" sz="3200">
                <a:solidFill>
                  <a:srgbClr val="202267"/>
                </a:solidFill>
                <a:latin typeface="黑体" panose="02010609060101010101" charset="-122"/>
                <a:ea typeface="黑体" panose="02010609060101010101" charset="-122"/>
                <a:cs typeface="黑体" panose="02010609060101010101" charset="-122"/>
              </a:rPr>
              <a:t>     </a:t>
            </a:r>
            <a:r>
              <a:rPr sz="2400">
                <a:solidFill>
                  <a:srgbClr val="202267"/>
                </a:solidFill>
                <a:latin typeface="黑体" panose="02010609060101010101" charset="-122"/>
                <a:ea typeface="黑体" panose="02010609060101010101" charset="-122"/>
                <a:cs typeface="黑体" panose="02010609060101010101" charset="-122"/>
              </a:rPr>
              <a:t>高新技术企业是指：在《国家重点支持的高新技术领</a:t>
            </a:r>
            <a:r>
              <a:rPr lang="en-US" sz="2400">
                <a:solidFill>
                  <a:srgbClr val="202267"/>
                </a:solidFill>
                <a:latin typeface="黑体" panose="02010609060101010101" charset="-122"/>
                <a:ea typeface="黑体" panose="02010609060101010101" charset="-122"/>
                <a:cs typeface="黑体" panose="02010609060101010101" charset="-122"/>
              </a:rPr>
              <a:t>    </a:t>
            </a:r>
            <a:r>
              <a:rPr sz="2400">
                <a:solidFill>
                  <a:srgbClr val="202267"/>
                </a:solidFill>
                <a:latin typeface="黑体" panose="02010609060101010101" charset="-122"/>
                <a:ea typeface="黑体" panose="02010609060101010101" charset="-122"/>
                <a:cs typeface="黑体" panose="02010609060101010101" charset="-122"/>
              </a:rPr>
              <a:t>域》内，持续进行研究开发与技术成果转化，形成企业核心自主知识产权，并以此为基础开展经营活动，在中国境内（不包括港、澳、台地区）注册的居民企业。</a:t>
            </a:r>
            <a:endParaRPr sz="2400">
              <a:solidFill>
                <a:srgbClr val="202267"/>
              </a:solidFill>
              <a:latin typeface="黑体" panose="02010609060101010101" charset="-122"/>
              <a:ea typeface="黑体" panose="02010609060101010101" charset="-122"/>
              <a:cs typeface="黑体" panose="02010609060101010101" charset="-122"/>
            </a:endParaRPr>
          </a:p>
          <a:p>
            <a:pPr indent="12700" algn="just">
              <a:lnSpc>
                <a:spcPts val="3705"/>
              </a:lnSpc>
            </a:pPr>
            <a:r>
              <a:rPr lang="en-US" sz="2400">
                <a:solidFill>
                  <a:srgbClr val="202267"/>
                </a:solidFill>
                <a:latin typeface="黑体" panose="02010609060101010101" charset="-122"/>
                <a:ea typeface="黑体" panose="02010609060101010101" charset="-122"/>
                <a:cs typeface="黑体" panose="02010609060101010101" charset="-122"/>
              </a:rPr>
              <a:t>       </a:t>
            </a:r>
            <a:endParaRPr lang="en-US" sz="2400">
              <a:solidFill>
                <a:srgbClr val="202267"/>
              </a:solidFill>
              <a:latin typeface="黑体" panose="02010609060101010101" charset="-122"/>
              <a:ea typeface="黑体" panose="02010609060101010101" charset="-122"/>
              <a:cs typeface="黑体" panose="02010609060101010101" charset="-122"/>
            </a:endParaRPr>
          </a:p>
          <a:p>
            <a:pPr indent="12700" algn="just">
              <a:lnSpc>
                <a:spcPts val="3705"/>
              </a:lnSpc>
            </a:pPr>
            <a:r>
              <a:rPr lang="en-US" sz="2400">
                <a:solidFill>
                  <a:srgbClr val="202267"/>
                </a:solidFill>
                <a:latin typeface="黑体" panose="02010609060101010101" charset="-122"/>
                <a:ea typeface="黑体" panose="02010609060101010101" charset="-122"/>
                <a:cs typeface="黑体" panose="02010609060101010101" charset="-122"/>
              </a:rPr>
              <a:t>        </a:t>
            </a:r>
            <a:r>
              <a:rPr sz="2400">
                <a:solidFill>
                  <a:srgbClr val="202267"/>
                </a:solidFill>
                <a:latin typeface="黑体" panose="02010609060101010101" charset="-122"/>
                <a:ea typeface="黑体" panose="02010609060101010101" charset="-122"/>
                <a:cs typeface="黑体" panose="02010609060101010101" charset="-122"/>
              </a:rPr>
              <a:t>——科技部 财政部 国家税务总局关于修订印发《高新技术企业认定管理办法》的通知（国科发火〔2016〕32号）</a:t>
            </a:r>
            <a:endParaRPr sz="2400">
              <a:solidFill>
                <a:srgbClr val="202267"/>
              </a:solidFill>
              <a:latin typeface="黑体" panose="02010609060101010101" charset="-122"/>
              <a:ea typeface="黑体" panose="02010609060101010101" charset="-122"/>
              <a:cs typeface="黑体" panose="02010609060101010101" charset="-122"/>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405128" y="774192"/>
            <a:ext cx="3212592" cy="448056"/>
          </a:xfrm>
          <a:prstGeom prst="rect">
            <a:avLst/>
          </a:prstGeom>
          <a:solidFill>
            <a:srgbClr val="FFFFFF"/>
          </a:solidFill>
        </p:spPr>
        <p:txBody>
          <a:bodyPr wrap="none" lIns="0" tIns="0" rIns="0" bIns="0">
            <a:noAutofit/>
          </a:bodyPr>
          <a:p>
            <a:pPr indent="0"/>
            <a:r>
              <a:rPr lang="zh-CN" sz="3100" b="1">
                <a:solidFill>
                  <a:srgbClr val="0156AF"/>
                </a:solidFill>
                <a:latin typeface="Arial" panose="020B0604020202020204"/>
                <a:ea typeface="Arial" panose="020B0604020202020204"/>
              </a:rPr>
              <a:t>6、</a:t>
            </a:r>
            <a:r>
              <a:rPr lang="zh-TW" sz="3500" b="1">
                <a:solidFill>
                  <a:srgbClr val="0156AF"/>
                </a:solidFill>
                <a:latin typeface="MingLiU" panose="02020509000000000000" charset="-120"/>
                <a:ea typeface="MingLiU" panose="02020509000000000000" charset="-120"/>
              </a:rPr>
              <a:t>创新评价达标</a:t>
            </a:r>
            <a:endParaRPr lang="zh-TW" sz="3500" b="1">
              <a:solidFill>
                <a:srgbClr val="0156AF"/>
              </a:solidFill>
              <a:latin typeface="MingLiU" panose="02020509000000000000" charset="-120"/>
              <a:ea typeface="MingLiU" panose="02020509000000000000" charset="-120"/>
            </a:endParaRPr>
          </a:p>
        </p:txBody>
      </p:sp>
      <p:graphicFrame>
        <p:nvGraphicFramePr>
          <p:cNvPr id="3" name="表格 2"/>
          <p:cNvGraphicFramePr>
            <a:graphicFrameLocks noGrp="1"/>
          </p:cNvGraphicFramePr>
          <p:nvPr>
            <p:custDataLst>
              <p:tags r:id="rId1"/>
            </p:custDataLst>
          </p:nvPr>
        </p:nvGraphicFramePr>
        <p:xfrm>
          <a:off x="865632" y="1463040"/>
          <a:ext cx="8964168" cy="5684774"/>
        </p:xfrm>
        <a:graphic>
          <a:graphicData uri="http://schemas.openxmlformats.org/drawingml/2006/table">
            <a:tbl>
              <a:tblPr/>
              <a:tblGrid>
                <a:gridCol w="472440"/>
                <a:gridCol w="905256"/>
                <a:gridCol w="1658112"/>
                <a:gridCol w="963168"/>
                <a:gridCol w="840740"/>
                <a:gridCol w="893953"/>
                <a:gridCol w="971931"/>
                <a:gridCol w="911352"/>
                <a:gridCol w="841248"/>
                <a:gridCol w="505968"/>
              </a:tblGrid>
              <a:tr h="1835150">
                <a:tc>
                  <a:txBody>
                    <a:bodyPr>
                      <a:spAutoFit/>
                    </a:bodyPr>
                    <a:p>
                      <a:endParaRPr sz="8700"/>
                    </a:p>
                  </a:txBody>
                  <a:tcPr marL="0" marR="0" marT="0" marB="0">
                    <a:solidFill>
                      <a:srgbClr val="D9EFFA"/>
                    </a:solidFill>
                  </a:tcPr>
                </a:tc>
                <a:tc gridSpan="8">
                  <a:txBody>
                    <a:bodyPr>
                      <a:spAutoFit/>
                    </a:bodyPr>
                    <a:p>
                      <a:pPr indent="0">
                        <a:lnSpc>
                          <a:spcPts val="2905"/>
                        </a:lnSpc>
                        <a:spcAft>
                          <a:spcPts val="350"/>
                        </a:spcAft>
                      </a:pPr>
                      <a:r>
                        <a:rPr lang="en-US" sz="2300" b="1">
                          <a:latin typeface="Times New Roman" panose="02020603050405020304"/>
                        </a:rPr>
                        <a:t>• </a:t>
                      </a:r>
                      <a:r>
                        <a:rPr lang="zh-TW" sz="2300" b="1">
                          <a:latin typeface="Times New Roman" panose="02020603050405020304"/>
                          <a:ea typeface="Times New Roman" panose="02020603050405020304"/>
                        </a:rPr>
                        <a:t>4</a:t>
                      </a:r>
                      <a:r>
                        <a:rPr lang="zh-TW" sz="2300">
                          <a:latin typeface="MingLiU" panose="02020509000000000000" charset="-120"/>
                          <a:ea typeface="MingLiU" panose="02020509000000000000" charset="-120"/>
                        </a:rPr>
                        <a:t>.企业成长性</a:t>
                      </a:r>
                      <a:r>
                        <a:rPr lang="zh-TW" sz="2400" b="1">
                          <a:latin typeface="宋体" panose="02010600030101010101" pitchFamily="2" charset="-122"/>
                          <a:ea typeface="宋体" panose="02010600030101010101" pitchFamily="2" charset="-122"/>
                        </a:rPr>
                        <a:t>（</a:t>
                      </a:r>
                      <a:r>
                        <a:rPr lang="zh-TW" sz="2300" b="1">
                          <a:latin typeface="Times New Roman" panose="02020603050405020304"/>
                          <a:ea typeface="Times New Roman" panose="02020603050405020304"/>
                        </a:rPr>
                        <a:t>20</a:t>
                      </a:r>
                      <a:r>
                        <a:rPr lang="zh-TW" sz="2300">
                          <a:latin typeface="MingLiU" panose="02020509000000000000" charset="-120"/>
                          <a:ea typeface="MingLiU" panose="02020509000000000000" charset="-120"/>
                        </a:rPr>
                        <a:t>分）</a:t>
                      </a:r>
                      <a:r>
                        <a:rPr lang="en-US" sz="2300">
                          <a:latin typeface="MingLiU" panose="02020509000000000000" charset="-120"/>
                        </a:rPr>
                        <a:t>★★</a:t>
                      </a:r>
                      <a:endParaRPr lang="en-US" sz="2300">
                        <a:latin typeface="MingLiU" panose="02020509000000000000" charset="-120"/>
                      </a:endParaRPr>
                    </a:p>
                    <a:p>
                      <a:pPr marL="344805" indent="-381000">
                        <a:lnSpc>
                          <a:spcPts val="2905"/>
                        </a:lnSpc>
                      </a:pPr>
                      <a:r>
                        <a:rPr lang="en-US" sz="2300">
                          <a:latin typeface="MingLiU" panose="02020509000000000000" charset="-120"/>
                        </a:rPr>
                        <a:t>•</a:t>
                      </a:r>
                      <a:r>
                        <a:rPr lang="zh-TW" sz="2300">
                          <a:latin typeface="MingLiU" panose="02020509000000000000" charset="-120"/>
                          <a:ea typeface="MingLiU" panose="02020509000000000000" charset="-120"/>
                        </a:rPr>
                        <a:t>企业销售收入以及净资产要持续增长</a:t>
                      </a:r>
                      <a:r>
                        <a:rPr lang="zh-CN" altLang="zh-TW" sz="2300">
                          <a:latin typeface="MingLiU" panose="02020509000000000000" charset="-120"/>
                          <a:ea typeface="宋体" panose="02010600030101010101" pitchFamily="2" charset="-122"/>
                        </a:rPr>
                        <a:t>，</a:t>
                      </a:r>
                      <a:r>
                        <a:rPr lang="zh-TW" sz="2300">
                          <a:latin typeface="MingLiU" panose="02020509000000000000" charset="-120"/>
                          <a:ea typeface="MingLiU" panose="02020509000000000000" charset="-120"/>
                        </a:rPr>
                        <a:t>根据增长率判断得 分高</a:t>
                      </a:r>
                      <a:r>
                        <a:rPr lang="zh-CN" altLang="zh-TW" sz="2300">
                          <a:latin typeface="MingLiU" panose="02020509000000000000" charset="-120"/>
                          <a:ea typeface="宋体" panose="02010600030101010101" pitchFamily="2" charset="-122"/>
                        </a:rPr>
                        <a:t>低。</a:t>
                      </a:r>
                      <a:endParaRPr lang="zh-CN" altLang="zh-TW" sz="2300">
                        <a:latin typeface="MingLiU" panose="02020509000000000000" charset="-120"/>
                        <a:ea typeface="宋体" panose="02010600030101010101" pitchFamily="2" charset="-122"/>
                      </a:endParaRPr>
                    </a:p>
                  </a:txBody>
                  <a:tcPr marL="0" marR="0" marT="0" marB="0" anchor="b">
                    <a:solidFill>
                      <a:srgbClr val="D9EFFA"/>
                    </a:solidFill>
                  </a:tcPr>
                </a:tc>
                <a:tc hMerge="1">
                  <a:tcPr marL="0" marR="0" marT="0" marB="0"/>
                </a:tc>
                <a:tc hMerge="1">
                  <a:tcPr marL="0" marR="0" marT="0" marB="0"/>
                </a:tc>
                <a:tc hMerge="1">
                  <a:tcPr marL="0" marR="0" marT="0" marB="0"/>
                </a:tc>
                <a:tc hMerge="1">
                  <a:tcPr marL="0" marR="0" marT="0" marB="0"/>
                </a:tc>
                <a:tc hMerge="1">
                  <a:tcPr marL="0" marR="0" marT="0" marB="0"/>
                </a:tc>
                <a:tc hMerge="1">
                  <a:tcPr marL="0" marR="0" marT="0" marB="0"/>
                </a:tc>
                <a:tc hMerge="1">
                  <a:tcPr marL="0" marR="0" marT="0" marB="0"/>
                </a:tc>
                <a:tc>
                  <a:txBody>
                    <a:bodyPr>
                      <a:spAutoFit/>
                    </a:bodyPr>
                    <a:p>
                      <a:endParaRPr sz="8700"/>
                    </a:p>
                  </a:txBody>
                  <a:tcPr marL="0" marR="0" marT="0" marB="0">
                    <a:solidFill>
                      <a:srgbClr val="D9EFFA"/>
                    </a:solidFill>
                  </a:tcPr>
                </a:tc>
              </a:tr>
              <a:tr h="569976">
                <a:tc rowSpan="4">
                  <a:txBody>
                    <a:bodyPr>
                      <a:spAutoFit/>
                    </a:bodyPr>
                    <a:p>
                      <a:endParaRPr sz="2700"/>
                    </a:p>
                  </a:txBody>
                  <a:tcPr marL="0" marR="0" marT="0" marB="0">
                    <a:solidFill>
                      <a:srgbClr val="D9EFFA"/>
                    </a:solidFill>
                  </a:tcPr>
                </a:tc>
                <a:tc rowSpan="2">
                  <a:txBody>
                    <a:bodyPr>
                      <a:spAutoFit/>
                    </a:bodyPr>
                    <a:p>
                      <a:pPr indent="0">
                        <a:spcAft>
                          <a:spcPts val="700"/>
                        </a:spcAft>
                      </a:pPr>
                      <a:r>
                        <a:rPr lang="zh-TW" sz="1900" b="1">
                          <a:latin typeface="MingLiU" panose="02020509000000000000" charset="-120"/>
                          <a:ea typeface="MingLiU" panose="02020509000000000000" charset="-120"/>
                        </a:rPr>
                        <a:t>成长性</a:t>
                      </a:r>
                      <a:endParaRPr lang="zh-TW" sz="1900" b="1">
                        <a:latin typeface="MingLiU" panose="02020509000000000000" charset="-120"/>
                        <a:ea typeface="MingLiU" panose="02020509000000000000" charset="-120"/>
                      </a:endParaRPr>
                    </a:p>
                    <a:p>
                      <a:pPr indent="0" algn="ctr"/>
                      <a:r>
                        <a:rPr lang="zh-TW" sz="1900" b="1">
                          <a:latin typeface="MingLiU" panose="02020509000000000000" charset="-120"/>
                          <a:ea typeface="MingLiU" panose="02020509000000000000" charset="-120"/>
                        </a:rPr>
                        <a:t>得分</a:t>
                      </a:r>
                      <a:endParaRPr lang="zh-TW" sz="1900" b="1">
                        <a:latin typeface="MingLiU" panose="02020509000000000000" charset="-120"/>
                        <a:ea typeface="MingLiU" panose="02020509000000000000" charset="-120"/>
                      </a:endParaRPr>
                    </a:p>
                  </a:txBody>
                  <a:tcPr marL="0" marR="0" marT="0" marB="0" anchor="ctr"/>
                </a:tc>
                <a:tc rowSpan="2">
                  <a:txBody>
                    <a:bodyPr>
                      <a:spAutoFit/>
                    </a:bodyPr>
                    <a:p>
                      <a:pPr indent="0" algn="ctr"/>
                      <a:r>
                        <a:rPr lang="zh-CN" altLang="zh-TW" sz="1900" b="1">
                          <a:latin typeface="MingLiU" panose="02020509000000000000" charset="-120"/>
                          <a:ea typeface="宋体" panose="02010600030101010101" pitchFamily="2" charset="-122"/>
                        </a:rPr>
                        <a:t>指标赋值</a:t>
                      </a:r>
                      <a:endParaRPr lang="zh-CN" altLang="zh-TW" sz="1900" b="1">
                        <a:latin typeface="MingLiU" panose="02020509000000000000" charset="-120"/>
                        <a:ea typeface="宋体" panose="02010600030101010101" pitchFamily="2" charset="-122"/>
                      </a:endParaRPr>
                    </a:p>
                  </a:txBody>
                  <a:tcPr marL="0" marR="0" marT="0" marB="0" anchor="ctr"/>
                </a:tc>
                <a:tc gridSpan="3">
                  <a:txBody>
                    <a:bodyPr>
                      <a:spAutoFit/>
                    </a:bodyPr>
                    <a:p>
                      <a:pPr indent="0" algn="r"/>
                      <a:r>
                        <a:rPr lang="zh-CN" altLang="zh-TW" sz="1900">
                          <a:latin typeface="MingLiU" panose="02020509000000000000" charset="-120"/>
                          <a:ea typeface="宋体" panose="02010600030101010101" pitchFamily="2" charset="-122"/>
                        </a:rPr>
                        <a:t>分数</a:t>
                      </a:r>
                      <a:r>
                        <a:rPr lang="en-US" altLang="zh-CN" sz="1900">
                          <a:latin typeface="MingLiU" panose="02020509000000000000" charset="-120"/>
                          <a:ea typeface="宋体" panose="02010600030101010101" pitchFamily="2" charset="-122"/>
                        </a:rPr>
                        <a:t> </a:t>
                      </a:r>
                      <a:endParaRPr lang="en-US" altLang="zh-CN" sz="1900">
                        <a:latin typeface="MingLiU" panose="02020509000000000000" charset="-120"/>
                        <a:ea typeface="宋体" panose="02010600030101010101" pitchFamily="2" charset="-122"/>
                      </a:endParaRPr>
                    </a:p>
                  </a:txBody>
                  <a:tcPr marL="0" marR="0" marT="0" marB="0" anchor="ctr"/>
                </a:tc>
                <a:tc hMerge="1">
                  <a:tcPr marL="0" marR="0" marT="0" marB="0"/>
                </a:tc>
                <a:tc hMerge="1">
                  <a:tcPr marL="0" marR="0" marT="0" marB="0"/>
                </a:tc>
                <a:tc gridSpan="3">
                  <a:txBody>
                    <a:bodyPr>
                      <a:spAutoFit/>
                    </a:bodyPr>
                    <a:p>
                      <a:pPr indent="0" algn="just"/>
                      <a:endParaRPr lang="zh-TW" sz="1900" b="1" u="sng">
                        <a:latin typeface="MingLiU" panose="02020509000000000000" charset="-120"/>
                        <a:ea typeface="MingLiU" panose="02020509000000000000" charset="-120"/>
                      </a:endParaRPr>
                    </a:p>
                  </a:txBody>
                  <a:tcPr marL="0" marR="0" marT="0" marB="0" anchor="ctr"/>
                </a:tc>
                <a:tc hMerge="1">
                  <a:tcPr marL="0" marR="0" marT="0" marB="0"/>
                </a:tc>
                <a:tc hMerge="1">
                  <a:tcPr marL="0" marR="0" marT="0" marB="0"/>
                </a:tc>
                <a:tc rowSpan="4">
                  <a:txBody>
                    <a:bodyPr>
                      <a:spAutoFit/>
                    </a:bodyPr>
                    <a:p>
                      <a:endParaRPr sz="2700"/>
                    </a:p>
                  </a:txBody>
                  <a:tcPr marL="0" marR="0" marT="0" marB="0">
                    <a:solidFill>
                      <a:srgbClr val="D9EFFA"/>
                    </a:solidFill>
                  </a:tcPr>
                </a:tc>
              </a:tr>
              <a:tr h="566928">
                <a:tc vMerge="1">
                  <a:tcPr marL="0" marR="0" marT="0" marB="0"/>
                </a:tc>
                <a:tc vMerge="1">
                  <a:tcPr marL="0" marR="0" marT="0" marB="0"/>
                </a:tc>
                <a:tc vMerge="1">
                  <a:tcPr marL="0" marR="0" marT="0" marB="0"/>
                </a:tc>
                <a:tc>
                  <a:txBody>
                    <a:bodyPr>
                      <a:spAutoFit/>
                    </a:bodyPr>
                    <a:p>
                      <a:pPr indent="127000"/>
                      <a:r>
                        <a:rPr lang="zh-TW" sz="1900" b="1">
                          <a:latin typeface="MingLiU" panose="02020509000000000000" charset="-120"/>
                          <a:ea typeface="MingLiU" panose="02020509000000000000" charset="-120"/>
                        </a:rPr>
                        <a:t>≥35%</a:t>
                      </a:r>
                      <a:endParaRPr lang="zh-TW" sz="1900" b="1">
                        <a:latin typeface="MingLiU" panose="02020509000000000000" charset="-120"/>
                        <a:ea typeface="MingLiU" panose="02020509000000000000" charset="-120"/>
                      </a:endParaRPr>
                    </a:p>
                  </a:txBody>
                  <a:tcPr marL="0" marR="0" marT="0" marB="0" anchor="ctr"/>
                </a:tc>
                <a:tc>
                  <a:txBody>
                    <a:bodyPr>
                      <a:spAutoFit/>
                    </a:bodyPr>
                    <a:p>
                      <a:pPr indent="0" algn="ctr"/>
                      <a:r>
                        <a:rPr lang="zh-TW" sz="1900" b="1">
                          <a:latin typeface="MingLiU" panose="02020509000000000000" charset="-120"/>
                          <a:ea typeface="MingLiU" panose="02020509000000000000" charset="-120"/>
                        </a:rPr>
                        <a:t>≥25%</a:t>
                      </a:r>
                      <a:endParaRPr lang="zh-TW" sz="1900" b="1">
                        <a:latin typeface="MingLiU" panose="02020509000000000000" charset="-120"/>
                        <a:ea typeface="MingLiU" panose="02020509000000000000" charset="-120"/>
                      </a:endParaRPr>
                    </a:p>
                  </a:txBody>
                  <a:tcPr marL="0" marR="0" marT="0" marB="0" anchor="ctr"/>
                </a:tc>
                <a:tc>
                  <a:txBody>
                    <a:bodyPr>
                      <a:spAutoFit/>
                    </a:bodyPr>
                    <a:p>
                      <a:pPr indent="0"/>
                      <a:r>
                        <a:rPr lang="en-US" altLang="zh-TW" sz="1900" b="1">
                          <a:latin typeface="MingLiU" panose="02020509000000000000" charset="-120"/>
                          <a:ea typeface="MingLiU" panose="02020509000000000000" charset="-120"/>
                        </a:rPr>
                        <a:t> ≥</a:t>
                      </a:r>
                      <a:r>
                        <a:rPr lang="zh-TW" sz="1900" b="1">
                          <a:latin typeface="MingLiU" panose="02020509000000000000" charset="-120"/>
                          <a:ea typeface="MingLiU" panose="02020509000000000000" charset="-120"/>
                        </a:rPr>
                        <a:t>15%</a:t>
                      </a:r>
                      <a:endParaRPr lang="zh-TW" sz="1900" b="1">
                        <a:latin typeface="MingLiU" panose="02020509000000000000" charset="-120"/>
                        <a:ea typeface="MingLiU" panose="02020509000000000000" charset="-120"/>
                      </a:endParaRPr>
                    </a:p>
                  </a:txBody>
                  <a:tcPr marL="0" marR="0" marT="0" marB="0" anchor="ctr"/>
                </a:tc>
                <a:tc>
                  <a:txBody>
                    <a:bodyPr>
                      <a:spAutoFit/>
                    </a:bodyPr>
                    <a:p>
                      <a:pPr indent="139700" algn="just"/>
                      <a:r>
                        <a:rPr lang="en-US" altLang="zh-TW" sz="1900" b="1">
                          <a:latin typeface="MingLiU" panose="02020509000000000000" charset="-120"/>
                          <a:ea typeface="MingLiU" panose="02020509000000000000" charset="-120"/>
                        </a:rPr>
                        <a:t> ≥</a:t>
                      </a:r>
                      <a:r>
                        <a:rPr lang="zh-TW" sz="1900" b="1">
                          <a:latin typeface="MingLiU" panose="02020509000000000000" charset="-120"/>
                          <a:ea typeface="MingLiU" panose="02020509000000000000" charset="-120"/>
                        </a:rPr>
                        <a:t>5%</a:t>
                      </a:r>
                      <a:endParaRPr lang="zh-TW" sz="1900" b="1">
                        <a:latin typeface="MingLiU" panose="02020509000000000000" charset="-120"/>
                        <a:ea typeface="MingLiU" panose="02020509000000000000" charset="-120"/>
                      </a:endParaRPr>
                    </a:p>
                  </a:txBody>
                  <a:tcPr marL="0" marR="0" marT="0" marB="0" anchor="ctr"/>
                </a:tc>
                <a:tc>
                  <a:txBody>
                    <a:bodyPr>
                      <a:spAutoFit/>
                    </a:bodyPr>
                    <a:p>
                      <a:pPr indent="317500"/>
                      <a:r>
                        <a:rPr lang="zh-TW" sz="1900" b="1">
                          <a:latin typeface="MingLiU" panose="02020509000000000000" charset="-120"/>
                          <a:ea typeface="MingLiU" panose="02020509000000000000" charset="-120"/>
                        </a:rPr>
                        <a:t>&gt;0</a:t>
                      </a:r>
                      <a:endParaRPr lang="zh-TW" sz="1900" b="1">
                        <a:latin typeface="MingLiU" panose="02020509000000000000" charset="-120"/>
                        <a:ea typeface="MingLiU" panose="02020509000000000000" charset="-120"/>
                      </a:endParaRPr>
                    </a:p>
                  </a:txBody>
                  <a:tcPr marL="0" marR="0" marT="0" marB="0" anchor="ctr"/>
                </a:tc>
                <a:tc>
                  <a:txBody>
                    <a:bodyPr>
                      <a:spAutoFit/>
                    </a:bodyPr>
                    <a:p>
                      <a:pPr indent="0" algn="ctr"/>
                      <a:r>
                        <a:rPr lang="zh-TW" sz="1900" b="1">
                          <a:latin typeface="MingLiU" panose="02020509000000000000" charset="-120"/>
                          <a:ea typeface="MingLiU" panose="02020509000000000000" charset="-120"/>
                        </a:rPr>
                        <a:t>≤0</a:t>
                      </a:r>
                      <a:endParaRPr lang="zh-TW" sz="1900" b="1">
                        <a:latin typeface="MingLiU" panose="02020509000000000000" charset="-120"/>
                        <a:ea typeface="MingLiU" panose="02020509000000000000" charset="-120"/>
                      </a:endParaRPr>
                    </a:p>
                  </a:txBody>
                  <a:tcPr marL="0" marR="0" marT="0" marB="0" anchor="ctr"/>
                </a:tc>
                <a:tc vMerge="1">
                  <a:tcPr marL="0" marR="0" marT="0" marB="0"/>
                </a:tc>
              </a:tr>
              <a:tr h="1188720">
                <a:tc vMerge="1">
                  <a:tcPr marL="0" marR="0" marT="0" marB="0"/>
                </a:tc>
                <a:tc rowSpan="2">
                  <a:txBody>
                    <a:bodyPr>
                      <a:spAutoFit/>
                    </a:bodyPr>
                    <a:p>
                      <a:pPr indent="0"/>
                      <a:r>
                        <a:rPr lang="en-US" altLang="zh-TW" sz="1900" b="1">
                          <a:solidFill>
                            <a:srgbClr val="281931"/>
                          </a:solidFill>
                          <a:latin typeface="MingLiU" panose="02020509000000000000" charset="-120"/>
                          <a:ea typeface="MingLiU" panose="02020509000000000000" charset="-120"/>
                        </a:rPr>
                        <a:t> ≤</a:t>
                      </a:r>
                      <a:r>
                        <a:rPr lang="zh-TW" sz="1900" b="1">
                          <a:solidFill>
                            <a:srgbClr val="281931"/>
                          </a:solidFill>
                          <a:latin typeface="MingLiU" panose="02020509000000000000" charset="-120"/>
                          <a:ea typeface="MingLiU" panose="02020509000000000000" charset="-120"/>
                        </a:rPr>
                        <a:t>20</a:t>
                      </a:r>
                      <a:r>
                        <a:rPr lang="zh-TW" sz="1900">
                          <a:solidFill>
                            <a:srgbClr val="281931"/>
                          </a:solidFill>
                          <a:latin typeface="MingLiU" panose="02020509000000000000" charset="-120"/>
                          <a:ea typeface="MingLiU" panose="02020509000000000000" charset="-120"/>
                        </a:rPr>
                        <a:t>分</a:t>
                      </a:r>
                      <a:endParaRPr lang="zh-CN" sz="1900">
                        <a:latin typeface="MingLiU" panose="02020509000000000000" charset="-120"/>
                        <a:ea typeface="MingLiU" panose="02020509000000000000" charset="-120"/>
                      </a:endParaRPr>
                    </a:p>
                  </a:txBody>
                  <a:tcPr marL="0" marR="0" marT="0" marB="0" anchor="ctr"/>
                </a:tc>
                <a:tc>
                  <a:txBody>
                    <a:bodyPr>
                      <a:spAutoFit/>
                    </a:bodyPr>
                    <a:p>
                      <a:pPr indent="0">
                        <a:spcAft>
                          <a:spcPts val="1470"/>
                        </a:spcAft>
                      </a:pPr>
                      <a:r>
                        <a:rPr lang="zh-TW" sz="1900">
                          <a:latin typeface="MingLiU" panose="02020509000000000000" charset="-120"/>
                          <a:ea typeface="MingLiU" panose="02020509000000000000" charset="-120"/>
                        </a:rPr>
                        <a:t>净资产増长率</a:t>
                      </a:r>
                      <a:endParaRPr lang="zh-TW" sz="1900">
                        <a:latin typeface="MingLiU" panose="02020509000000000000" charset="-120"/>
                        <a:ea typeface="MingLiU" panose="02020509000000000000" charset="-120"/>
                      </a:endParaRPr>
                    </a:p>
                    <a:p>
                      <a:pPr indent="0" algn="ctr"/>
                      <a:r>
                        <a:rPr lang="zh-TW" sz="1900">
                          <a:latin typeface="MingLiU" panose="02020509000000000000" charset="-120"/>
                          <a:ea typeface="MingLiU" panose="02020509000000000000" charset="-120"/>
                        </a:rPr>
                        <a:t>赋值≤</a:t>
                      </a:r>
                      <a:r>
                        <a:rPr lang="zh-TW" sz="1900" b="1">
                          <a:latin typeface="MingLiU" panose="02020509000000000000" charset="-120"/>
                          <a:ea typeface="MingLiU" panose="02020509000000000000" charset="-120"/>
                        </a:rPr>
                        <a:t>10</a:t>
                      </a:r>
                      <a:r>
                        <a:rPr lang="zh-TW" sz="1900">
                          <a:latin typeface="MingLiU" panose="02020509000000000000" charset="-120"/>
                          <a:ea typeface="MingLiU" panose="02020509000000000000" charset="-120"/>
                        </a:rPr>
                        <a:t>分</a:t>
                      </a:r>
                      <a:endParaRPr lang="zh-TW" sz="1900">
                        <a:latin typeface="MingLiU" panose="02020509000000000000" charset="-120"/>
                        <a:ea typeface="MingLiU" panose="02020509000000000000" charset="-120"/>
                      </a:endParaRPr>
                    </a:p>
                  </a:txBody>
                  <a:tcPr marL="0" marR="0" marT="0" marB="0" anchor="b"/>
                </a:tc>
                <a:tc rowSpan="2">
                  <a:txBody>
                    <a:bodyPr>
                      <a:spAutoFit/>
                    </a:bodyPr>
                    <a:p>
                      <a:pPr indent="0" algn="ctr">
                        <a:spcAft>
                          <a:spcPts val="1540"/>
                        </a:spcAft>
                      </a:pPr>
                      <a:r>
                        <a:rPr lang="en-US" sz="1900" b="1">
                          <a:solidFill>
                            <a:srgbClr val="281931"/>
                          </a:solidFill>
                          <a:latin typeface="MingLiU" panose="02020509000000000000" charset="-120"/>
                        </a:rPr>
                        <a:t>A</a:t>
                      </a:r>
                      <a:endParaRPr lang="en-US" sz="1900" b="1">
                        <a:solidFill>
                          <a:srgbClr val="281931"/>
                        </a:solidFill>
                        <a:latin typeface="MingLiU" panose="02020509000000000000" charset="-120"/>
                      </a:endParaRPr>
                    </a:p>
                    <a:p>
                      <a:pPr indent="0"/>
                      <a:r>
                        <a:rPr lang="en-US" altLang="zh-TW" sz="1900" b="1">
                          <a:solidFill>
                            <a:srgbClr val="281931"/>
                          </a:solidFill>
                          <a:latin typeface="MingLiU" panose="02020509000000000000" charset="-120"/>
                          <a:ea typeface="MingLiU" panose="02020509000000000000" charset="-120"/>
                        </a:rPr>
                        <a:t> </a:t>
                      </a:r>
                      <a:r>
                        <a:rPr lang="zh-TW" sz="1900" b="1">
                          <a:solidFill>
                            <a:srgbClr val="281931"/>
                          </a:solidFill>
                          <a:latin typeface="MingLiU" panose="02020509000000000000" charset="-120"/>
                          <a:ea typeface="MingLiU" panose="02020509000000000000" charset="-120"/>
                        </a:rPr>
                        <a:t>9-10</a:t>
                      </a:r>
                      <a:r>
                        <a:rPr lang="zh-TW" sz="1900">
                          <a:solidFill>
                            <a:srgbClr val="281931"/>
                          </a:solidFill>
                          <a:latin typeface="MingLiU" panose="02020509000000000000" charset="-120"/>
                          <a:ea typeface="MingLiU" panose="02020509000000000000" charset="-120"/>
                        </a:rPr>
                        <a:t>分</a:t>
                      </a:r>
                      <a:endParaRPr lang="zh-TW" sz="1900">
                        <a:solidFill>
                          <a:srgbClr val="281931"/>
                        </a:solidFill>
                        <a:latin typeface="MingLiU" panose="02020509000000000000" charset="-120"/>
                        <a:ea typeface="MingLiU" panose="02020509000000000000" charset="-120"/>
                      </a:endParaRPr>
                    </a:p>
                  </a:txBody>
                  <a:tcPr marL="0" marR="0" marT="0" marB="0" anchor="ctr"/>
                </a:tc>
                <a:tc rowSpan="2">
                  <a:txBody>
                    <a:bodyPr>
                      <a:spAutoFit/>
                    </a:bodyPr>
                    <a:p>
                      <a:pPr indent="0" algn="ctr">
                        <a:spcAft>
                          <a:spcPts val="1470"/>
                        </a:spcAft>
                      </a:pPr>
                      <a:r>
                        <a:rPr lang="en-US" sz="1900" b="1">
                          <a:latin typeface="MingLiU" panose="02020509000000000000" charset="-120"/>
                        </a:rPr>
                        <a:t>B</a:t>
                      </a:r>
                      <a:endParaRPr lang="en-US" sz="1900" b="1">
                        <a:latin typeface="MingLiU" panose="02020509000000000000" charset="-120"/>
                      </a:endParaRPr>
                    </a:p>
                    <a:p>
                      <a:pPr indent="0" algn="ctr"/>
                      <a:r>
                        <a:rPr lang="zh-TW" sz="1900" b="1">
                          <a:solidFill>
                            <a:srgbClr val="281931"/>
                          </a:solidFill>
                          <a:latin typeface="MingLiU" panose="02020509000000000000" charset="-120"/>
                          <a:ea typeface="MingLiU" panose="02020509000000000000" charset="-120"/>
                        </a:rPr>
                        <a:t>7-8</a:t>
                      </a:r>
                      <a:r>
                        <a:rPr lang="zh-TW" sz="1900">
                          <a:solidFill>
                            <a:srgbClr val="281931"/>
                          </a:solidFill>
                          <a:latin typeface="MingLiU" panose="02020509000000000000" charset="-120"/>
                          <a:ea typeface="MingLiU" panose="02020509000000000000" charset="-120"/>
                        </a:rPr>
                        <a:t>分</a:t>
                      </a:r>
                      <a:endParaRPr lang="zh-TW" sz="1900">
                        <a:solidFill>
                          <a:srgbClr val="281931"/>
                        </a:solidFill>
                        <a:latin typeface="MingLiU" panose="02020509000000000000" charset="-120"/>
                        <a:ea typeface="MingLiU" panose="02020509000000000000" charset="-120"/>
                      </a:endParaRPr>
                    </a:p>
                  </a:txBody>
                  <a:tcPr marL="0" marR="0" marT="0" marB="0" anchor="ctr"/>
                </a:tc>
                <a:tc rowSpan="2">
                  <a:txBody>
                    <a:bodyPr>
                      <a:spAutoFit/>
                    </a:bodyPr>
                    <a:p>
                      <a:pPr indent="0" algn="ctr">
                        <a:spcAft>
                          <a:spcPts val="1540"/>
                        </a:spcAft>
                      </a:pPr>
                      <a:r>
                        <a:rPr lang="en-US" sz="1900" b="1">
                          <a:latin typeface="MingLiU" panose="02020509000000000000" charset="-120"/>
                        </a:rPr>
                        <a:t>C</a:t>
                      </a:r>
                      <a:endParaRPr lang="en-US" sz="1900" b="1">
                        <a:latin typeface="MingLiU" panose="02020509000000000000" charset="-120"/>
                      </a:endParaRPr>
                    </a:p>
                    <a:p>
                      <a:pPr indent="0"/>
                      <a:r>
                        <a:rPr lang="en-US" sz="1900" b="1">
                          <a:latin typeface="MingLiU" panose="02020509000000000000" charset="-120"/>
                        </a:rPr>
                        <a:t> S-</a:t>
                      </a:r>
                      <a:r>
                        <a:rPr lang="zh-TW" sz="1900" b="1">
                          <a:latin typeface="MingLiU" panose="02020509000000000000" charset="-120"/>
                          <a:ea typeface="MingLiU" panose="02020509000000000000" charset="-120"/>
                        </a:rPr>
                        <a:t>6</a:t>
                      </a:r>
                      <a:r>
                        <a:rPr lang="zh-TW" sz="1900">
                          <a:latin typeface="MingLiU" panose="02020509000000000000" charset="-120"/>
                          <a:ea typeface="MingLiU" panose="02020509000000000000" charset="-120"/>
                        </a:rPr>
                        <a:t>分</a:t>
                      </a:r>
                      <a:endParaRPr lang="zh-TW" sz="1900">
                        <a:latin typeface="MingLiU" panose="02020509000000000000" charset="-120"/>
                        <a:ea typeface="MingLiU" panose="02020509000000000000" charset="-120"/>
                      </a:endParaRPr>
                    </a:p>
                  </a:txBody>
                  <a:tcPr marL="0" marR="0" marT="0" marB="0" anchor="ctr"/>
                </a:tc>
                <a:tc rowSpan="2">
                  <a:txBody>
                    <a:bodyPr>
                      <a:spAutoFit/>
                    </a:bodyPr>
                    <a:p>
                      <a:pPr indent="0" algn="ctr">
                        <a:spcAft>
                          <a:spcPts val="1540"/>
                        </a:spcAft>
                      </a:pPr>
                      <a:r>
                        <a:rPr lang="en-US" sz="1900" b="1">
                          <a:latin typeface="MingLiU" panose="02020509000000000000" charset="-120"/>
                        </a:rPr>
                        <a:t>D</a:t>
                      </a:r>
                      <a:endParaRPr lang="en-US" sz="1900" b="1">
                        <a:latin typeface="MingLiU" panose="02020509000000000000" charset="-120"/>
                      </a:endParaRPr>
                    </a:p>
                    <a:p>
                      <a:pPr indent="0" algn="ctr"/>
                      <a:r>
                        <a:rPr lang="zh-TW" sz="1900" b="1">
                          <a:latin typeface="MingLiU" panose="02020509000000000000" charset="-120"/>
                          <a:ea typeface="MingLiU" panose="02020509000000000000" charset="-120"/>
                        </a:rPr>
                        <a:t>3-4</a:t>
                      </a:r>
                      <a:r>
                        <a:rPr lang="zh-TW" sz="1900">
                          <a:latin typeface="MingLiU" panose="02020509000000000000" charset="-120"/>
                          <a:ea typeface="MingLiU" panose="02020509000000000000" charset="-120"/>
                        </a:rPr>
                        <a:t>分</a:t>
                      </a:r>
                      <a:endParaRPr lang="zh-TW" sz="1900">
                        <a:latin typeface="MingLiU" panose="02020509000000000000" charset="-120"/>
                        <a:ea typeface="MingLiU" panose="02020509000000000000" charset="-120"/>
                      </a:endParaRPr>
                    </a:p>
                  </a:txBody>
                  <a:tcPr marL="0" marR="0" marT="0" marB="0" anchor="ctr"/>
                </a:tc>
                <a:tc rowSpan="2">
                  <a:txBody>
                    <a:bodyPr>
                      <a:spAutoFit/>
                    </a:bodyPr>
                    <a:p>
                      <a:pPr indent="0" algn="ctr">
                        <a:spcAft>
                          <a:spcPts val="1540"/>
                        </a:spcAft>
                      </a:pPr>
                      <a:r>
                        <a:rPr lang="en-US" sz="1900" b="1">
                          <a:latin typeface="MingLiU" panose="02020509000000000000" charset="-120"/>
                        </a:rPr>
                        <a:t>E</a:t>
                      </a:r>
                      <a:endParaRPr lang="en-US" sz="1900" b="1">
                        <a:latin typeface="MingLiU" panose="02020509000000000000" charset="-120"/>
                      </a:endParaRPr>
                    </a:p>
                    <a:p>
                      <a:pPr indent="0" algn="ctr"/>
                      <a:r>
                        <a:rPr lang="en-US" sz="1900" b="1">
                          <a:latin typeface="MingLiU" panose="02020509000000000000" charset="-120"/>
                        </a:rPr>
                        <a:t>1-2</a:t>
                      </a:r>
                      <a:r>
                        <a:rPr lang="zh-TW" sz="1900">
                          <a:latin typeface="MingLiU" panose="02020509000000000000" charset="-120"/>
                          <a:ea typeface="MingLiU" panose="02020509000000000000" charset="-120"/>
                        </a:rPr>
                        <a:t>分</a:t>
                      </a:r>
                      <a:endParaRPr lang="zh-TW" sz="1900">
                        <a:latin typeface="MingLiU" panose="02020509000000000000" charset="-120"/>
                        <a:ea typeface="MingLiU" panose="02020509000000000000" charset="-120"/>
                      </a:endParaRPr>
                    </a:p>
                  </a:txBody>
                  <a:tcPr marL="0" marR="0" marT="0" marB="0" anchor="ctr"/>
                </a:tc>
                <a:tc rowSpan="2">
                  <a:txBody>
                    <a:bodyPr>
                      <a:spAutoFit/>
                    </a:bodyPr>
                    <a:p>
                      <a:pPr indent="0" algn="ctr">
                        <a:spcAft>
                          <a:spcPts val="1540"/>
                        </a:spcAft>
                      </a:pPr>
                      <a:r>
                        <a:rPr lang="en-US" sz="1900" b="1">
                          <a:latin typeface="MingLiU" panose="02020509000000000000" charset="-120"/>
                        </a:rPr>
                        <a:t>F</a:t>
                      </a:r>
                      <a:endParaRPr lang="en-US" sz="1900" b="1">
                        <a:latin typeface="MingLiU" panose="02020509000000000000" charset="-120"/>
                      </a:endParaRPr>
                    </a:p>
                    <a:p>
                      <a:pPr indent="0" algn="ctr"/>
                      <a:r>
                        <a:rPr lang="zh-TW" sz="1900" b="1">
                          <a:latin typeface="MingLiU" panose="02020509000000000000" charset="-120"/>
                          <a:ea typeface="MingLiU" panose="02020509000000000000" charset="-120"/>
                        </a:rPr>
                        <a:t>0</a:t>
                      </a:r>
                      <a:r>
                        <a:rPr lang="zh-TW" sz="1900">
                          <a:latin typeface="MingLiU" panose="02020509000000000000" charset="-120"/>
                          <a:ea typeface="MingLiU" panose="02020509000000000000" charset="-120"/>
                        </a:rPr>
                        <a:t>分</a:t>
                      </a:r>
                      <a:endParaRPr lang="zh-TW" sz="1900">
                        <a:latin typeface="MingLiU" panose="02020509000000000000" charset="-120"/>
                        <a:ea typeface="MingLiU" panose="02020509000000000000" charset="-120"/>
                      </a:endParaRPr>
                    </a:p>
                  </a:txBody>
                  <a:tcPr marL="0" marR="0" marT="0" marB="0" anchor="ctr"/>
                </a:tc>
                <a:tc vMerge="1">
                  <a:tcPr marL="0" marR="0" marT="0" marB="0"/>
                </a:tc>
              </a:tr>
              <a:tr h="1237488">
                <a:tc vMerge="1">
                  <a:tcPr marL="0" marR="0" marT="0" marB="0"/>
                </a:tc>
                <a:tc vMerge="1">
                  <a:tcPr marL="0" marR="0" marT="0" marB="0"/>
                </a:tc>
                <a:tc>
                  <a:txBody>
                    <a:bodyPr>
                      <a:spAutoFit/>
                    </a:bodyPr>
                    <a:p>
                      <a:pPr indent="0">
                        <a:spcAft>
                          <a:spcPts val="1470"/>
                        </a:spcAft>
                      </a:pPr>
                      <a:r>
                        <a:rPr lang="zh-TW" sz="1900">
                          <a:latin typeface="MingLiU" panose="02020509000000000000" charset="-120"/>
                          <a:ea typeface="MingLiU" panose="02020509000000000000" charset="-120"/>
                        </a:rPr>
                        <a:t>销售收入增长</a:t>
                      </a:r>
                      <a:endParaRPr lang="zh-TW" sz="1900">
                        <a:latin typeface="MingLiU" panose="02020509000000000000" charset="-120"/>
                        <a:ea typeface="MingLiU" panose="02020509000000000000" charset="-120"/>
                      </a:endParaRPr>
                    </a:p>
                    <a:p>
                      <a:pPr indent="0"/>
                      <a:r>
                        <a:rPr lang="zh-TW" sz="1900">
                          <a:latin typeface="MingLiU" panose="02020509000000000000" charset="-120"/>
                          <a:ea typeface="MingLiU" panose="02020509000000000000" charset="-120"/>
                        </a:rPr>
                        <a:t>率赋值≤</a:t>
                      </a:r>
                      <a:r>
                        <a:rPr lang="en-US" altLang="zh-TW" sz="1900">
                          <a:latin typeface="MingLiU" panose="02020509000000000000" charset="-120"/>
                          <a:ea typeface="MingLiU" panose="02020509000000000000" charset="-120"/>
                        </a:rPr>
                        <a:t>1</a:t>
                      </a:r>
                      <a:r>
                        <a:rPr lang="en-US" sz="1900" b="1">
                          <a:latin typeface="MingLiU" panose="02020509000000000000" charset="-120"/>
                        </a:rPr>
                        <a:t>0</a:t>
                      </a:r>
                      <a:r>
                        <a:rPr lang="zh-TW" sz="1900">
                          <a:latin typeface="MingLiU" panose="02020509000000000000" charset="-120"/>
                          <a:ea typeface="MingLiU" panose="02020509000000000000" charset="-120"/>
                        </a:rPr>
                        <a:t>分</a:t>
                      </a:r>
                      <a:endParaRPr lang="zh-TW" sz="1900">
                        <a:latin typeface="MingLiU" panose="02020509000000000000" charset="-120"/>
                        <a:ea typeface="MingLiU" panose="02020509000000000000" charset="-120"/>
                      </a:endParaRPr>
                    </a:p>
                  </a:txBody>
                  <a:tcPr marL="0" marR="0" marT="0" marB="0" anchor="ctr"/>
                </a:tc>
                <a:tc vMerge="1">
                  <a:tcPr marL="0" marR="0" marT="0" marB="0"/>
                </a:tc>
                <a:tc vMerge="1">
                  <a:tcPr marL="0" marR="0" marT="0" marB="0"/>
                </a:tc>
                <a:tc vMerge="1">
                  <a:tcPr marL="0" marR="0" marT="0" marB="0"/>
                </a:tc>
                <a:tc vMerge="1">
                  <a:tcPr marL="0" marR="0" marT="0" marB="0"/>
                </a:tc>
                <a:tc vMerge="1">
                  <a:tcPr marL="0" marR="0" marT="0" marB="0"/>
                </a:tc>
                <a:tc vMerge="1">
                  <a:tcPr marL="0" marR="0" marT="0" marB="0"/>
                </a:tc>
                <a:tc vMerge="1">
                  <a:tcPr marL="0" marR="0" marT="0" marB="0"/>
                </a:tc>
              </a:tr>
              <a:tr h="286512">
                <a:tc>
                  <a:txBody>
                    <a:bodyPr>
                      <a:spAutoFit/>
                    </a:bodyPr>
                    <a:p>
                      <a:endParaRPr sz="1400"/>
                    </a:p>
                  </a:txBody>
                  <a:tcPr marL="0" marR="0" marT="0" marB="0">
                    <a:solidFill>
                      <a:srgbClr val="78BBED"/>
                    </a:solidFill>
                  </a:tcPr>
                </a:tc>
                <a:tc gridSpan="8">
                  <a:txBody>
                    <a:bodyPr>
                      <a:spAutoFit/>
                    </a:bodyPr>
                    <a:p>
                      <a:endParaRPr sz="1400"/>
                    </a:p>
                  </a:txBody>
                  <a:tcPr marL="0" marR="0" marT="0" marB="0">
                    <a:solidFill>
                      <a:srgbClr val="78BBED"/>
                    </a:solidFill>
                  </a:tcPr>
                </a:tc>
                <a:tc hMerge="1">
                  <a:tcPr marL="0" marR="0" marT="0" marB="0"/>
                </a:tc>
                <a:tc hMerge="1">
                  <a:tcPr marL="0" marR="0" marT="0" marB="0"/>
                </a:tc>
                <a:tc hMerge="1">
                  <a:tcPr marL="0" marR="0" marT="0" marB="0"/>
                </a:tc>
                <a:tc hMerge="1">
                  <a:tcPr marL="0" marR="0" marT="0" marB="0"/>
                </a:tc>
                <a:tc hMerge="1">
                  <a:tcPr marL="0" marR="0" marT="0" marB="0"/>
                </a:tc>
                <a:tc hMerge="1">
                  <a:tcPr marL="0" marR="0" marT="0" marB="0"/>
                </a:tc>
                <a:tc hMerge="1">
                  <a:tcPr marL="0" marR="0" marT="0" marB="0"/>
                </a:tc>
                <a:tc>
                  <a:txBody>
                    <a:bodyPr>
                      <a:spAutoFit/>
                    </a:bodyPr>
                    <a:p>
                      <a:endParaRPr sz="1400"/>
                    </a:p>
                  </a:txBody>
                  <a:tcPr marL="0" marR="0" marT="0" marB="0">
                    <a:solidFill>
                      <a:srgbClr val="78BBED"/>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1362456" y="697992"/>
            <a:ext cx="2212848" cy="423672"/>
          </a:xfrm>
          <a:prstGeom prst="rect">
            <a:avLst/>
          </a:prstGeom>
          <a:solidFill>
            <a:srgbClr val="FFFFFF"/>
          </a:solidFill>
        </p:spPr>
        <p:txBody>
          <a:bodyPr wrap="none" lIns="0" tIns="0" rIns="0" bIns="0">
            <a:noAutofit/>
          </a:bodyPr>
          <a:p>
            <a:pPr indent="0"/>
            <a:r>
              <a:rPr lang="en-US" altLang="zh-TW" sz="3100" b="1">
                <a:solidFill>
                  <a:srgbClr val="0156AF"/>
                </a:solidFill>
                <a:latin typeface="黑体" panose="02010609060101010101" charset="-122"/>
                <a:ea typeface="黑体" panose="02010609060101010101" charset="-122"/>
                <a:cs typeface="黑体" panose="02010609060101010101" charset="-122"/>
              </a:rPr>
              <a:t>7</a:t>
            </a:r>
            <a:r>
              <a:rPr lang="zh-CN" altLang="en-US" sz="3100" b="1">
                <a:solidFill>
                  <a:srgbClr val="0156AF"/>
                </a:solidFill>
                <a:latin typeface="黑体" panose="02010609060101010101" charset="-122"/>
                <a:ea typeface="黑体" panose="02010609060101010101" charset="-122"/>
                <a:cs typeface="黑体" panose="02010609060101010101" charset="-122"/>
              </a:rPr>
              <a:t>、</a:t>
            </a:r>
            <a:r>
              <a:rPr lang="zh-TW" sz="3100" b="1">
                <a:solidFill>
                  <a:srgbClr val="0156AF"/>
                </a:solidFill>
                <a:latin typeface="黑体" panose="02010609060101010101" charset="-122"/>
                <a:ea typeface="黑体" panose="02010609060101010101" charset="-122"/>
                <a:cs typeface="黑体" panose="02010609060101010101" charset="-122"/>
              </a:rPr>
              <a:t>其他条件</a:t>
            </a:r>
            <a:endParaRPr lang="zh-TW" sz="3100" b="1">
              <a:solidFill>
                <a:srgbClr val="0156AF"/>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1725168" y="2194560"/>
            <a:ext cx="5084064" cy="326136"/>
          </a:xfrm>
          <a:prstGeom prst="rect">
            <a:avLst/>
          </a:prstGeom>
          <a:solidFill>
            <a:srgbClr val="FFFFFF"/>
          </a:solidFill>
        </p:spPr>
        <p:txBody>
          <a:bodyPr wrap="none" lIns="0" tIns="0" rIns="0" bIns="0">
            <a:noAutofit/>
          </a:bodyPr>
          <a:p>
            <a:pPr indent="368300"/>
            <a:r>
              <a:rPr lang="zh-TW" sz="2300">
                <a:solidFill>
                  <a:srgbClr val="010193"/>
                </a:solidFill>
                <a:latin typeface="MingLiU" panose="02020509000000000000" charset="-120"/>
                <a:ea typeface="MingLiU" panose="02020509000000000000" charset="-120"/>
              </a:rPr>
              <a:t>企业申请认定时须注册成立一年以上:</a:t>
            </a:r>
            <a:endParaRPr lang="zh-TW" sz="2300">
              <a:solidFill>
                <a:srgbClr val="010193"/>
              </a:solidFill>
              <a:latin typeface="MingLiU" panose="02020509000000000000" charset="-120"/>
              <a:ea typeface="MingLiU" panose="02020509000000000000" charset="-120"/>
            </a:endParaRPr>
          </a:p>
        </p:txBody>
      </p:sp>
      <p:sp>
        <p:nvSpPr>
          <p:cNvPr id="4" name="矩形 3"/>
          <p:cNvSpPr/>
          <p:nvPr/>
        </p:nvSpPr>
        <p:spPr>
          <a:xfrm>
            <a:off x="1987550" y="2648585"/>
            <a:ext cx="6688455" cy="343535"/>
          </a:xfrm>
          <a:prstGeom prst="rect">
            <a:avLst/>
          </a:prstGeom>
          <a:solidFill>
            <a:srgbClr val="FFFFFF"/>
          </a:solidFill>
        </p:spPr>
        <p:txBody>
          <a:bodyPr wrap="none" lIns="0" tIns="0" rIns="0" bIns="0">
            <a:noAutofit/>
          </a:bodyPr>
          <a:p>
            <a:pPr indent="622300"/>
            <a:r>
              <a:rPr lang="zh-TW" sz="2300">
                <a:solidFill>
                  <a:srgbClr val="202267"/>
                </a:solidFill>
                <a:latin typeface="MingLiU" panose="02020509000000000000" charset="-120"/>
                <a:ea typeface="MingLiU" panose="02020509000000000000" charset="-120"/>
              </a:rPr>
              <a:t>《认定办法》第十一条</a:t>
            </a:r>
            <a:r>
              <a:rPr lang="zh-CN" sz="2300">
                <a:solidFill>
                  <a:srgbClr val="202267"/>
                </a:solidFill>
                <a:latin typeface="MingLiU" panose="02020509000000000000" charset="-120"/>
                <a:ea typeface="MingLiU" panose="02020509000000000000" charset="-120"/>
              </a:rPr>
              <a:t>“须</a:t>
            </a:r>
            <a:r>
              <a:rPr lang="zh-TW" sz="2300">
                <a:solidFill>
                  <a:srgbClr val="202267"/>
                </a:solidFill>
                <a:latin typeface="MingLiU" panose="02020509000000000000" charset="-120"/>
                <a:ea typeface="MingLiU" panose="02020509000000000000" charset="-120"/>
              </a:rPr>
              <a:t>注册成立一年以上”是指企</a:t>
            </a:r>
            <a:endParaRPr lang="zh-TW" sz="2300">
              <a:solidFill>
                <a:srgbClr val="202267"/>
              </a:solidFill>
              <a:latin typeface="MingLiU" panose="02020509000000000000" charset="-120"/>
              <a:ea typeface="MingLiU" panose="02020509000000000000" charset="-120"/>
            </a:endParaRPr>
          </a:p>
        </p:txBody>
      </p:sp>
      <p:sp>
        <p:nvSpPr>
          <p:cNvPr id="5" name="矩形 4"/>
          <p:cNvSpPr/>
          <p:nvPr/>
        </p:nvSpPr>
        <p:spPr>
          <a:xfrm>
            <a:off x="1828800" y="2993136"/>
            <a:ext cx="5800344" cy="326136"/>
          </a:xfrm>
          <a:prstGeom prst="rect">
            <a:avLst/>
          </a:prstGeom>
          <a:solidFill>
            <a:srgbClr val="FFFFFF"/>
          </a:solidFill>
        </p:spPr>
        <p:txBody>
          <a:bodyPr wrap="none" lIns="0" tIns="0" rIns="0" bIns="0">
            <a:noAutofit/>
          </a:bodyPr>
          <a:p>
            <a:pPr indent="0"/>
            <a:r>
              <a:rPr lang="zh-TW" sz="2300">
                <a:solidFill>
                  <a:srgbClr val="202267"/>
                </a:solidFill>
                <a:latin typeface="MingLiU" panose="02020509000000000000" charset="-120"/>
                <a:ea typeface="MingLiU" panose="02020509000000000000" charset="-120"/>
              </a:rPr>
              <a:t>业须注册成立</a:t>
            </a:r>
            <a:r>
              <a:rPr lang="zh-TW" sz="2300" b="1">
                <a:solidFill>
                  <a:srgbClr val="202267"/>
                </a:solidFill>
                <a:latin typeface="Times New Roman" panose="02020603050405020304"/>
                <a:ea typeface="Times New Roman" panose="02020603050405020304"/>
              </a:rPr>
              <a:t>365</a:t>
            </a:r>
            <a:r>
              <a:rPr lang="zh-TW" sz="2300">
                <a:solidFill>
                  <a:srgbClr val="202267"/>
                </a:solidFill>
                <a:latin typeface="MingLiU" panose="02020509000000000000" charset="-120"/>
                <a:ea typeface="MingLiU" panose="02020509000000000000" charset="-120"/>
              </a:rPr>
              <a:t>个日历天数以上；</a:t>
            </a:r>
            <a:r>
              <a:rPr lang="zh-CN" sz="2300">
                <a:solidFill>
                  <a:srgbClr val="202267"/>
                </a:solidFill>
                <a:latin typeface="MingLiU" panose="02020509000000000000" charset="-120"/>
                <a:ea typeface="MingLiU" panose="02020509000000000000" charset="-120"/>
              </a:rPr>
              <a:t>“当</a:t>
            </a:r>
            <a:r>
              <a:rPr lang="zh-TW" sz="2300">
                <a:solidFill>
                  <a:srgbClr val="202267"/>
                </a:solidFill>
                <a:latin typeface="MingLiU" panose="02020509000000000000" charset="-120"/>
                <a:ea typeface="MingLiU" panose="02020509000000000000" charset="-120"/>
              </a:rPr>
              <a:t>年”</a:t>
            </a:r>
            <a:r>
              <a:rPr lang="zh-CN" altLang="zh-TW" sz="2300">
                <a:solidFill>
                  <a:srgbClr val="202267"/>
                </a:solidFill>
                <a:latin typeface="MingLiU" panose="02020509000000000000" charset="-120"/>
                <a:ea typeface="宋体" panose="02010600030101010101" pitchFamily="2" charset="-122"/>
              </a:rPr>
              <a:t>、</a:t>
            </a:r>
            <a:r>
              <a:rPr lang="zh-CN" altLang="en-US" sz="2300">
                <a:solidFill>
                  <a:srgbClr val="202267"/>
                </a:solidFill>
                <a:latin typeface="MingLiU" panose="02020509000000000000" charset="-120"/>
                <a:ea typeface="宋体" panose="02010600030101010101" pitchFamily="2" charset="-122"/>
              </a:rPr>
              <a:t>最近</a:t>
            </a:r>
            <a:endParaRPr lang="zh-CN" altLang="en-US" sz="2300">
              <a:solidFill>
                <a:srgbClr val="202267"/>
              </a:solidFill>
              <a:latin typeface="MingLiU" panose="02020509000000000000" charset="-120"/>
              <a:ea typeface="宋体" panose="02010600030101010101" pitchFamily="2" charset="-122"/>
            </a:endParaRPr>
          </a:p>
        </p:txBody>
      </p:sp>
      <p:sp>
        <p:nvSpPr>
          <p:cNvPr id="8" name="矩形 7"/>
          <p:cNvSpPr/>
          <p:nvPr/>
        </p:nvSpPr>
        <p:spPr>
          <a:xfrm>
            <a:off x="1834896" y="3352800"/>
            <a:ext cx="7095744" cy="1033272"/>
          </a:xfrm>
          <a:prstGeom prst="rect">
            <a:avLst/>
          </a:prstGeom>
          <a:solidFill>
            <a:srgbClr val="FFFFFF"/>
          </a:solidFill>
        </p:spPr>
        <p:txBody>
          <a:bodyPr lIns="0" tIns="0" rIns="0" bIns="0">
            <a:noAutofit/>
          </a:bodyPr>
          <a:p>
            <a:pPr indent="0">
              <a:lnSpc>
                <a:spcPts val="2850"/>
              </a:lnSpc>
            </a:pPr>
            <a:r>
              <a:rPr lang="zh-TW" sz="2300">
                <a:solidFill>
                  <a:srgbClr val="202267"/>
                </a:solidFill>
                <a:latin typeface="MingLiU" panose="02020509000000000000" charset="-120"/>
                <a:ea typeface="MingLiU" panose="02020509000000000000" charset="-120"/>
              </a:rPr>
              <a:t>一年”和</a:t>
            </a:r>
            <a:r>
              <a:rPr lang="zh-CN" sz="2300">
                <a:solidFill>
                  <a:srgbClr val="202267"/>
                </a:solidFill>
                <a:latin typeface="MingLiU" panose="02020509000000000000" charset="-120"/>
                <a:ea typeface="MingLiU" panose="02020509000000000000" charset="-120"/>
              </a:rPr>
              <a:t>“近</a:t>
            </a:r>
            <a:r>
              <a:rPr lang="zh-TW" sz="2300">
                <a:solidFill>
                  <a:srgbClr val="202267"/>
                </a:solidFill>
                <a:latin typeface="MingLiU" panose="02020509000000000000" charset="-120"/>
                <a:ea typeface="MingLiU" panose="02020509000000000000" charset="-120"/>
              </a:rPr>
              <a:t>一年”都是指企业申报前</a:t>
            </a:r>
            <a:r>
              <a:rPr lang="zh-TW" sz="2300" b="1">
                <a:solidFill>
                  <a:srgbClr val="202267"/>
                </a:solidFill>
                <a:latin typeface="Times New Roman" panose="02020603050405020304"/>
                <a:ea typeface="Times New Roman" panose="02020603050405020304"/>
              </a:rPr>
              <a:t>1</a:t>
            </a:r>
            <a:r>
              <a:rPr lang="zh-TW" sz="2300">
                <a:solidFill>
                  <a:srgbClr val="202267"/>
                </a:solidFill>
                <a:latin typeface="MingLiU" panose="02020509000000000000" charset="-120"/>
                <a:ea typeface="MingLiU" panose="02020509000000000000" charset="-120"/>
              </a:rPr>
              <a:t>个会计年度； </a:t>
            </a:r>
            <a:r>
              <a:rPr lang="zh-CN" sz="2300">
                <a:solidFill>
                  <a:srgbClr val="202267"/>
                </a:solidFill>
                <a:latin typeface="MingLiU" panose="02020509000000000000" charset="-120"/>
                <a:ea typeface="MingLiU" panose="02020509000000000000" charset="-120"/>
              </a:rPr>
              <a:t>“近三</a:t>
            </a:r>
            <a:r>
              <a:rPr lang="zh-TW" sz="2300">
                <a:solidFill>
                  <a:srgbClr val="202267"/>
                </a:solidFill>
                <a:latin typeface="MingLiU" panose="02020509000000000000" charset="-120"/>
                <a:ea typeface="MingLiU" panose="02020509000000000000" charset="-120"/>
              </a:rPr>
              <a:t>个会计年度”是指企业申报前的连续</a:t>
            </a:r>
            <a:r>
              <a:rPr lang="zh-TW" sz="2300" b="1">
                <a:solidFill>
                  <a:srgbClr val="202267"/>
                </a:solidFill>
                <a:latin typeface="Times New Roman" panose="02020603050405020304"/>
                <a:ea typeface="Times New Roman" panose="02020603050405020304"/>
              </a:rPr>
              <a:t>3</a:t>
            </a:r>
            <a:r>
              <a:rPr lang="zh-TW" sz="2300">
                <a:solidFill>
                  <a:srgbClr val="202267"/>
                </a:solidFill>
                <a:latin typeface="MingLiU" panose="02020509000000000000" charset="-120"/>
                <a:ea typeface="MingLiU" panose="02020509000000000000" charset="-120"/>
              </a:rPr>
              <a:t>个会计年 度（不含申报年）</a:t>
            </a:r>
            <a:r>
              <a:rPr lang="zh-CN" altLang="zh-TW" sz="2300">
                <a:solidFill>
                  <a:srgbClr val="202267"/>
                </a:solidFill>
                <a:latin typeface="MingLiU" panose="02020509000000000000" charset="-120"/>
                <a:ea typeface="宋体" panose="02010600030101010101" pitchFamily="2" charset="-122"/>
              </a:rPr>
              <a:t>。</a:t>
            </a:r>
            <a:endParaRPr lang="zh-CN" altLang="zh-TW" sz="2300">
              <a:solidFill>
                <a:srgbClr val="202267"/>
              </a:solidFill>
              <a:latin typeface="MingLiU" panose="02020509000000000000" charset="-120"/>
              <a:ea typeface="宋体" panose="02010600030101010101" pitchFamily="2" charset="-122"/>
            </a:endParaRPr>
          </a:p>
        </p:txBody>
      </p:sp>
      <p:sp>
        <p:nvSpPr>
          <p:cNvPr id="9" name="矩形 8"/>
          <p:cNvSpPr/>
          <p:nvPr/>
        </p:nvSpPr>
        <p:spPr>
          <a:xfrm>
            <a:off x="1725168" y="4511040"/>
            <a:ext cx="7229856" cy="661416"/>
          </a:xfrm>
          <a:prstGeom prst="rect">
            <a:avLst/>
          </a:prstGeom>
          <a:solidFill>
            <a:srgbClr val="FFFFFF"/>
          </a:solidFill>
        </p:spPr>
        <p:txBody>
          <a:bodyPr lIns="0" tIns="0" rIns="0" bIns="0">
            <a:noAutofit/>
          </a:bodyPr>
          <a:p>
            <a:pPr indent="0" algn="just">
              <a:lnSpc>
                <a:spcPts val="2690"/>
              </a:lnSpc>
            </a:pPr>
            <a:r>
              <a:rPr lang="zh-TW" sz="2300">
                <a:solidFill>
                  <a:srgbClr val="010193"/>
                </a:solidFill>
                <a:latin typeface="MingLiU" panose="02020509000000000000" charset="-120"/>
                <a:ea typeface="MingLiU" panose="02020509000000000000" charset="-120"/>
              </a:rPr>
              <a:t>企业申请认定前一年内未发生重大安全</a:t>
            </a:r>
            <a:r>
              <a:rPr lang="zh-CN" altLang="zh-TW" sz="2300">
                <a:solidFill>
                  <a:srgbClr val="010193"/>
                </a:solidFill>
                <a:latin typeface="MingLiU" panose="02020509000000000000" charset="-120"/>
                <a:ea typeface="宋体" panose="02010600030101010101" pitchFamily="2" charset="-122"/>
              </a:rPr>
              <a:t>、</a:t>
            </a:r>
            <a:r>
              <a:rPr lang="zh-TW" sz="2300">
                <a:solidFill>
                  <a:srgbClr val="010193"/>
                </a:solidFill>
                <a:latin typeface="MingLiU" panose="02020509000000000000" charset="-120"/>
                <a:ea typeface="MingLiU" panose="02020509000000000000" charset="-120"/>
              </a:rPr>
              <a:t>重大质量事故 或严重环境违法行为</a:t>
            </a:r>
            <a:r>
              <a:rPr lang="zh-CN" altLang="zh-TW" sz="2300">
                <a:solidFill>
                  <a:srgbClr val="010193"/>
                </a:solidFill>
                <a:latin typeface="MingLiU" panose="02020509000000000000" charset="-120"/>
                <a:ea typeface="宋体" panose="02010600030101010101" pitchFamily="2" charset="-122"/>
              </a:rPr>
              <a:t>。</a:t>
            </a:r>
            <a:endParaRPr lang="zh-CN" altLang="zh-TW" sz="2300">
              <a:solidFill>
                <a:srgbClr val="010193"/>
              </a:solidFill>
              <a:latin typeface="MingLiU" panose="02020509000000000000" charset="-120"/>
              <a:ea typeface="宋体" panose="02010600030101010101" pitchFamily="2" charset="-122"/>
            </a:endParaRPr>
          </a:p>
        </p:txBody>
      </p:sp>
      <p:sp>
        <p:nvSpPr>
          <p:cNvPr id="10" name="矩形 9"/>
          <p:cNvSpPr/>
          <p:nvPr/>
        </p:nvSpPr>
        <p:spPr>
          <a:xfrm>
            <a:off x="1962912" y="5288280"/>
            <a:ext cx="6967728" cy="326136"/>
          </a:xfrm>
          <a:prstGeom prst="rect">
            <a:avLst/>
          </a:prstGeom>
          <a:solidFill>
            <a:srgbClr val="FFFFFF"/>
          </a:solidFill>
        </p:spPr>
        <p:txBody>
          <a:bodyPr wrap="none" lIns="0" tIns="0" rIns="0" bIns="0">
            <a:noAutofit/>
          </a:bodyPr>
          <a:p>
            <a:pPr indent="609600" algn="just"/>
            <a:r>
              <a:rPr lang="zh-CN" sz="2300">
                <a:solidFill>
                  <a:srgbClr val="202267"/>
                </a:solidFill>
                <a:latin typeface="MingLiU" panose="02020509000000000000" charset="-120"/>
                <a:ea typeface="MingLiU" panose="02020509000000000000" charset="-120"/>
              </a:rPr>
              <a:t>“申请</a:t>
            </a:r>
            <a:r>
              <a:rPr lang="zh-TW" sz="2300">
                <a:solidFill>
                  <a:srgbClr val="202267"/>
                </a:solidFill>
                <a:latin typeface="MingLiU" panose="02020509000000000000" charset="-120"/>
                <a:ea typeface="MingLiU" panose="02020509000000000000" charset="-120"/>
              </a:rPr>
              <a:t>认定前一年内</a:t>
            </a:r>
            <a:r>
              <a:rPr lang="zh-CN" sz="2300">
                <a:solidFill>
                  <a:srgbClr val="202267"/>
                </a:solidFill>
                <a:latin typeface="MingLiU" panose="02020509000000000000" charset="-120"/>
                <a:ea typeface="MingLiU" panose="02020509000000000000" charset="-120"/>
              </a:rPr>
              <a:t>”是</a:t>
            </a:r>
            <a:r>
              <a:rPr lang="zh-TW" sz="2300">
                <a:solidFill>
                  <a:srgbClr val="202267"/>
                </a:solidFill>
                <a:latin typeface="MingLiU" panose="02020509000000000000" charset="-120"/>
                <a:ea typeface="MingLiU" panose="02020509000000000000" charset="-120"/>
              </a:rPr>
              <a:t>指申请前的</a:t>
            </a:r>
            <a:r>
              <a:rPr lang="zh-TW" sz="2300" b="1">
                <a:solidFill>
                  <a:srgbClr val="202267"/>
                </a:solidFill>
                <a:latin typeface="Times New Roman" panose="02020603050405020304"/>
                <a:ea typeface="Times New Roman" panose="02020603050405020304"/>
              </a:rPr>
              <a:t>365</a:t>
            </a:r>
            <a:r>
              <a:rPr lang="zh-TW" sz="2300">
                <a:solidFill>
                  <a:srgbClr val="202267"/>
                </a:solidFill>
                <a:latin typeface="MingLiU" panose="02020509000000000000" charset="-120"/>
                <a:ea typeface="MingLiU" panose="02020509000000000000" charset="-120"/>
              </a:rPr>
              <a:t>天之内（含申</a:t>
            </a:r>
            <a:endParaRPr lang="zh-TW" sz="2300">
              <a:solidFill>
                <a:srgbClr val="202267"/>
              </a:solidFill>
              <a:latin typeface="MingLiU" panose="02020509000000000000" charset="-120"/>
              <a:ea typeface="MingLiU" panose="02020509000000000000" charset="-120"/>
            </a:endParaRPr>
          </a:p>
        </p:txBody>
      </p:sp>
      <p:sp>
        <p:nvSpPr>
          <p:cNvPr id="11" name="矩形 10"/>
          <p:cNvSpPr/>
          <p:nvPr/>
        </p:nvSpPr>
        <p:spPr>
          <a:xfrm>
            <a:off x="1828800" y="5660136"/>
            <a:ext cx="7217664" cy="326136"/>
          </a:xfrm>
          <a:prstGeom prst="rect">
            <a:avLst/>
          </a:prstGeom>
          <a:solidFill>
            <a:srgbClr val="FFFFFF"/>
          </a:solidFill>
        </p:spPr>
        <p:txBody>
          <a:bodyPr wrap="none" lIns="0" tIns="0" rIns="0" bIns="0">
            <a:noAutofit/>
          </a:bodyPr>
          <a:p>
            <a:pPr indent="469900" algn="just"/>
            <a:r>
              <a:rPr lang="zh-TW" sz="2300">
                <a:solidFill>
                  <a:srgbClr val="202267"/>
                </a:solidFill>
                <a:latin typeface="MingLiU" panose="02020509000000000000" charset="-120"/>
                <a:ea typeface="MingLiU" panose="02020509000000000000" charset="-120"/>
              </a:rPr>
              <a:t>报年）</a:t>
            </a:r>
            <a:r>
              <a:rPr lang="zh-CN" altLang="zh-TW" sz="2300">
                <a:solidFill>
                  <a:srgbClr val="202267"/>
                </a:solidFill>
                <a:latin typeface="MingLiU" panose="02020509000000000000" charset="-120"/>
                <a:ea typeface="宋体" panose="02010600030101010101" pitchFamily="2" charset="-122"/>
              </a:rPr>
              <a:t>。</a:t>
            </a:r>
            <a:r>
              <a:rPr lang="zh-TW" sz="2300">
                <a:solidFill>
                  <a:srgbClr val="202267"/>
                </a:solidFill>
                <a:latin typeface="MingLiU" panose="02020509000000000000" charset="-120"/>
                <a:ea typeface="MingLiU" panose="02020509000000000000" charset="-120"/>
              </a:rPr>
              <a:t>认定机构应依据有</a:t>
            </a:r>
            <a:r>
              <a:rPr lang="zh-CN" altLang="zh-TW" sz="2300">
                <a:solidFill>
                  <a:srgbClr val="202267"/>
                </a:solidFill>
                <a:latin typeface="MingLiU" panose="02020509000000000000" charset="-120"/>
                <a:ea typeface="宋体" panose="02010600030101010101" pitchFamily="2" charset="-122"/>
              </a:rPr>
              <a:t>关</a:t>
            </a:r>
            <a:r>
              <a:rPr lang="zh-TW" sz="2300">
                <a:solidFill>
                  <a:srgbClr val="202267"/>
                </a:solidFill>
                <a:latin typeface="MingLiU" panose="02020509000000000000" charset="-120"/>
                <a:ea typeface="MingLiU" panose="02020509000000000000" charset="-120"/>
              </a:rPr>
              <a:t>部门根据相</a:t>
            </a:r>
            <a:r>
              <a:rPr lang="zh-CN" altLang="zh-TW" sz="2300">
                <a:solidFill>
                  <a:srgbClr val="202267"/>
                </a:solidFill>
                <a:latin typeface="MingLiU" panose="02020509000000000000" charset="-120"/>
                <a:ea typeface="宋体" panose="02010600030101010101" pitchFamily="2" charset="-122"/>
              </a:rPr>
              <a:t>关</a:t>
            </a:r>
            <a:r>
              <a:rPr lang="zh-TW" sz="2300">
                <a:solidFill>
                  <a:srgbClr val="202267"/>
                </a:solidFill>
                <a:latin typeface="MingLiU" panose="02020509000000000000" charset="-120"/>
                <a:ea typeface="MingLiU" panose="02020509000000000000" charset="-120"/>
              </a:rPr>
              <a:t>法律法规出</a:t>
            </a:r>
            <a:endParaRPr lang="zh-TW" sz="2300">
              <a:solidFill>
                <a:srgbClr val="202267"/>
              </a:solidFill>
              <a:latin typeface="MingLiU" panose="02020509000000000000" charset="-120"/>
              <a:ea typeface="MingLiU" panose="02020509000000000000" charset="-120"/>
            </a:endParaRPr>
          </a:p>
        </p:txBody>
      </p:sp>
      <p:sp>
        <p:nvSpPr>
          <p:cNvPr id="12" name="矩形 11"/>
          <p:cNvSpPr/>
          <p:nvPr/>
        </p:nvSpPr>
        <p:spPr>
          <a:xfrm>
            <a:off x="1837944" y="6016752"/>
            <a:ext cx="7229856" cy="326136"/>
          </a:xfrm>
          <a:prstGeom prst="rect">
            <a:avLst/>
          </a:prstGeom>
          <a:solidFill>
            <a:srgbClr val="FFFFFF"/>
          </a:solidFill>
        </p:spPr>
        <p:txBody>
          <a:bodyPr wrap="none" lIns="0" tIns="0" rIns="0" bIns="0">
            <a:noAutofit/>
          </a:bodyPr>
          <a:p>
            <a:pPr indent="0"/>
            <a:r>
              <a:rPr lang="zh-TW" sz="2300">
                <a:solidFill>
                  <a:srgbClr val="202267"/>
                </a:solidFill>
                <a:latin typeface="MingLiU" panose="02020509000000000000" charset="-120"/>
                <a:ea typeface="MingLiU" panose="02020509000000000000" charset="-120"/>
              </a:rPr>
              <a:t>具的意见对</a:t>
            </a:r>
            <a:r>
              <a:rPr lang="zh-CN" sz="2300">
                <a:solidFill>
                  <a:srgbClr val="202267"/>
                </a:solidFill>
                <a:latin typeface="MingLiU" panose="02020509000000000000" charset="-120"/>
                <a:ea typeface="MingLiU" panose="02020509000000000000" charset="-120"/>
              </a:rPr>
              <a:t>“重大</a:t>
            </a:r>
            <a:r>
              <a:rPr lang="zh-TW" sz="2300">
                <a:solidFill>
                  <a:srgbClr val="202267"/>
                </a:solidFill>
                <a:latin typeface="MingLiU" panose="02020509000000000000" charset="-120"/>
                <a:ea typeface="MingLiU" panose="02020509000000000000" charset="-120"/>
              </a:rPr>
              <a:t>安全</a:t>
            </a:r>
            <a:r>
              <a:rPr lang="zh-CN" altLang="zh-TW" sz="2300">
                <a:solidFill>
                  <a:srgbClr val="202267"/>
                </a:solidFill>
                <a:latin typeface="MingLiU" panose="02020509000000000000" charset="-120"/>
                <a:ea typeface="宋体" panose="02010600030101010101" pitchFamily="2" charset="-122"/>
              </a:rPr>
              <a:t>、</a:t>
            </a:r>
            <a:r>
              <a:rPr lang="zh-TW" sz="2300">
                <a:solidFill>
                  <a:srgbClr val="202267"/>
                </a:solidFill>
                <a:latin typeface="MingLiU" panose="02020509000000000000" charset="-120"/>
                <a:ea typeface="MingLiU" panose="02020509000000000000" charset="-120"/>
              </a:rPr>
              <a:t>重大质量事故或有严重环境违</a:t>
            </a:r>
            <a:endParaRPr lang="zh-TW" sz="2300">
              <a:solidFill>
                <a:srgbClr val="202267"/>
              </a:solidFill>
              <a:latin typeface="MingLiU" panose="02020509000000000000" charset="-120"/>
              <a:ea typeface="MingLiU" panose="02020509000000000000" charset="-120"/>
            </a:endParaRPr>
          </a:p>
        </p:txBody>
      </p:sp>
      <p:sp>
        <p:nvSpPr>
          <p:cNvPr id="14" name="矩形 13"/>
          <p:cNvSpPr/>
          <p:nvPr/>
        </p:nvSpPr>
        <p:spPr>
          <a:xfrm>
            <a:off x="1834896" y="6364224"/>
            <a:ext cx="2545080" cy="323088"/>
          </a:xfrm>
          <a:prstGeom prst="rect">
            <a:avLst/>
          </a:prstGeom>
          <a:solidFill>
            <a:srgbClr val="FFFFFF"/>
          </a:solidFill>
        </p:spPr>
        <p:txBody>
          <a:bodyPr wrap="none" lIns="0" tIns="0" rIns="0" bIns="0">
            <a:noAutofit/>
          </a:bodyPr>
          <a:p>
            <a:pPr indent="469900"/>
            <a:r>
              <a:rPr lang="zh-TW" sz="2300">
                <a:solidFill>
                  <a:srgbClr val="202267"/>
                </a:solidFill>
                <a:latin typeface="MingLiU" panose="02020509000000000000" charset="-120"/>
                <a:ea typeface="MingLiU" panose="02020509000000000000" charset="-120"/>
              </a:rPr>
              <a:t>法行为”进行判定</a:t>
            </a:r>
            <a:r>
              <a:rPr lang="zh-CN" altLang="zh-TW" sz="2300">
                <a:solidFill>
                  <a:srgbClr val="202267"/>
                </a:solidFill>
                <a:latin typeface="MingLiU" panose="02020509000000000000" charset="-120"/>
                <a:ea typeface="宋体" panose="02010600030101010101" pitchFamily="2" charset="-122"/>
              </a:rPr>
              <a:t>。</a:t>
            </a:r>
            <a:endParaRPr lang="zh-CN" altLang="zh-TW" sz="2300">
              <a:solidFill>
                <a:srgbClr val="202267"/>
              </a:solidFill>
              <a:latin typeface="MingLiU" panose="02020509000000000000" charset="-120"/>
              <a:ea typeface="宋体" panose="02010600030101010101" pitchFamily="2" charset="-122"/>
            </a:endParaRP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1245235" y="4216400"/>
            <a:ext cx="7792085" cy="2587625"/>
          </a:xfrm>
          <a:prstGeom prst="rect">
            <a:avLst/>
          </a:prstGeom>
          <a:solidFill>
            <a:schemeClr val="bg1"/>
          </a:solidFill>
        </p:spPr>
        <p:txBody>
          <a:bodyPr wrap="none" lIns="0" tIns="0" rIns="0" bIns="0">
            <a:noAutofit/>
          </a:bodyPr>
          <a:p>
            <a:pPr indent="0" algn="ctr"/>
            <a:r>
              <a:rPr lang="zh-TW" sz="7200">
                <a:solidFill>
                  <a:srgbClr val="085774"/>
                </a:solidFill>
                <a:latin typeface="黑体" panose="02010609060101010101" charset="-122"/>
                <a:ea typeface="黑体" panose="02010609060101010101" charset="-122"/>
                <a:cs typeface="黑体" panose="02010609060101010101" charset="-122"/>
              </a:rPr>
              <a:t>谢谢!</a:t>
            </a:r>
            <a:endParaRPr lang="zh-TW" sz="7200">
              <a:solidFill>
                <a:srgbClr val="085774"/>
              </a:solidFill>
              <a:latin typeface="黑体" panose="02010609060101010101" charset="-122"/>
              <a:ea typeface="黑体" panose="02010609060101010101" charset="-122"/>
              <a:cs typeface="黑体" panose="02010609060101010101" charset="-122"/>
            </a:endParaRPr>
          </a:p>
        </p:txBody>
      </p:sp>
      <p:pic>
        <p:nvPicPr>
          <p:cNvPr id="3" name="图片 2" descr="85809282-86ed-493c-bb4d-97cf7aee3120"/>
          <p:cNvPicPr>
            <a:picLocks noChangeAspect="1"/>
          </p:cNvPicPr>
          <p:nvPr/>
        </p:nvPicPr>
        <p:blipFill>
          <a:blip r:embed="rId1">
            <a:alphaModFix amt="80000"/>
          </a:blip>
          <a:stretch>
            <a:fillRect/>
          </a:stretch>
        </p:blipFill>
        <p:spPr>
          <a:xfrm>
            <a:off x="20955" y="39370"/>
            <a:ext cx="10609580" cy="338709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2540" y="0"/>
            <a:ext cx="10695940" cy="2018030"/>
          </a:xfrm>
          <a:prstGeom prst="rect">
            <a:avLst/>
          </a:prstGeom>
          <a:ln>
            <a:solidFill>
              <a:schemeClr val="accent5">
                <a:lumMod val="40000"/>
                <a:lumOff val="60000"/>
              </a:schemeClr>
            </a:solidFill>
          </a:ln>
          <a:effectLst>
            <a:innerShdw blurRad="63500" dist="50800" dir="13500000">
              <a:prstClr val="black">
                <a:alpha val="50000"/>
              </a:prstClr>
            </a:innerShdw>
          </a:effectLst>
        </p:spPr>
        <p:style>
          <a:lnRef idx="2">
            <a:schemeClr val="accent6"/>
          </a:lnRef>
          <a:fillRef idx="1">
            <a:schemeClr val="lt1"/>
          </a:fillRef>
          <a:effectRef idx="0">
            <a:schemeClr val="accent6"/>
          </a:effectRef>
          <a:fontRef idx="minor">
            <a:schemeClr val="dk1"/>
          </a:fontRef>
        </p:style>
        <p:txBody>
          <a:bodyPr wrap="none" lIns="0" tIns="0" rIns="0" bIns="0">
            <a:noAutofit/>
          </a:bodyPr>
          <a:p>
            <a:pPr indent="-228600"/>
            <a:endParaRPr lang="zh-TW" sz="3200">
              <a:solidFill>
                <a:srgbClr val="202267"/>
              </a:solidFill>
              <a:latin typeface="黑体" panose="02010609060101010101" charset="-122"/>
              <a:ea typeface="黑体" panose="02010609060101010101" charset="-122"/>
            </a:endParaRPr>
          </a:p>
          <a:p>
            <a:pPr indent="-228600"/>
            <a:r>
              <a:rPr lang="zh-TW" sz="3200">
                <a:solidFill>
                  <a:srgbClr val="202267"/>
                </a:solidFill>
                <a:latin typeface="黑体" panose="02010609060101010101" charset="-122"/>
                <a:ea typeface="黑体" panose="02010609060101010101" charset="-122"/>
              </a:rPr>
              <a:t> </a:t>
            </a:r>
            <a:r>
              <a:rPr lang="en-US" altLang="zh-TW" sz="3200">
                <a:solidFill>
                  <a:srgbClr val="202267"/>
                </a:solidFill>
                <a:latin typeface="黑体" panose="02010609060101010101" charset="-122"/>
                <a:ea typeface="黑体" panose="02010609060101010101" charset="-122"/>
              </a:rPr>
              <a:t>  </a:t>
            </a:r>
            <a:r>
              <a:rPr lang="zh-TW" sz="3200">
                <a:solidFill>
                  <a:srgbClr val="202267"/>
                </a:solidFill>
                <a:latin typeface="黑体" panose="02010609060101010101" charset="-122"/>
                <a:ea typeface="黑体" panose="02010609060101010101" charset="-122"/>
              </a:rPr>
              <a:t>政策依据</a:t>
            </a:r>
            <a:endParaRPr lang="zh-TW" sz="3200">
              <a:solidFill>
                <a:srgbClr val="202267"/>
              </a:solidFill>
              <a:latin typeface="黑体" panose="02010609060101010101" charset="-122"/>
              <a:ea typeface="黑体" panose="02010609060101010101" charset="-122"/>
            </a:endParaRPr>
          </a:p>
        </p:txBody>
      </p:sp>
      <p:sp>
        <p:nvSpPr>
          <p:cNvPr id="3" name="矩形 2"/>
          <p:cNvSpPr/>
          <p:nvPr/>
        </p:nvSpPr>
        <p:spPr>
          <a:xfrm>
            <a:off x="1752600" y="2017776"/>
            <a:ext cx="7397496" cy="3712464"/>
          </a:xfrm>
          <a:prstGeom prst="rect">
            <a:avLst/>
          </a:prstGeom>
          <a:solidFill>
            <a:srgbClr val="FFFFFF"/>
          </a:solidFill>
        </p:spPr>
        <p:txBody>
          <a:bodyPr lIns="0" tIns="0" rIns="0" bIns="0">
            <a:noAutofit/>
          </a:bodyPr>
          <a:p>
            <a:pPr indent="0" algn="just">
              <a:lnSpc>
                <a:spcPts val="2690"/>
              </a:lnSpc>
              <a:spcAft>
                <a:spcPts val="1680"/>
              </a:spcAft>
            </a:pPr>
            <a:r>
              <a:rPr lang="zh-TW" sz="1900">
                <a:solidFill>
                  <a:srgbClr val="202267"/>
                </a:solidFill>
                <a:latin typeface="黑体" panose="02010609060101010101" charset="-122"/>
                <a:ea typeface="黑体" panose="02010609060101010101" charset="-122"/>
                <a:cs typeface="黑体" panose="02010609060101010101" charset="-122"/>
              </a:rPr>
              <a:t>科技部 财政部 国家税务总局关于修订印发《高新技术企业认定管理办法》的通知（国科发火〔2016〕32号）</a:t>
            </a:r>
            <a:endParaRPr lang="zh-TW" sz="1900">
              <a:solidFill>
                <a:srgbClr val="202267"/>
              </a:solidFill>
              <a:latin typeface="黑体" panose="02010609060101010101" charset="-122"/>
              <a:ea typeface="黑体" panose="02010609060101010101" charset="-122"/>
              <a:cs typeface="黑体" panose="02010609060101010101" charset="-122"/>
            </a:endParaRPr>
          </a:p>
          <a:p>
            <a:pPr indent="0" algn="just">
              <a:lnSpc>
                <a:spcPts val="2690"/>
              </a:lnSpc>
              <a:spcAft>
                <a:spcPts val="1680"/>
              </a:spcAft>
            </a:pPr>
            <a:r>
              <a:rPr lang="zh-TW" sz="1900">
                <a:solidFill>
                  <a:srgbClr val="202267"/>
                </a:solidFill>
                <a:latin typeface="黑体" panose="02010609060101010101" charset="-122"/>
                <a:ea typeface="黑体" panose="02010609060101010101" charset="-122"/>
                <a:cs typeface="黑体" panose="02010609060101010101" charset="-122"/>
              </a:rPr>
              <a:t>科技部 财政部 国家税务总局关于修订印发《高新技术企业认定管理工作指引》的通知（国科发火[2016]195号）</a:t>
            </a:r>
            <a:endParaRPr lang="zh-TW" sz="1900">
              <a:solidFill>
                <a:srgbClr val="202267"/>
              </a:solidFill>
              <a:latin typeface="黑体" panose="02010609060101010101" charset="-122"/>
              <a:ea typeface="黑体" panose="02010609060101010101" charset="-122"/>
              <a:cs typeface="黑体" panose="02010609060101010101" charset="-122"/>
            </a:endParaRPr>
          </a:p>
          <a:p>
            <a:pPr indent="0" algn="just">
              <a:lnSpc>
                <a:spcPts val="2690"/>
              </a:lnSpc>
              <a:spcAft>
                <a:spcPts val="1680"/>
              </a:spcAft>
            </a:pPr>
            <a:r>
              <a:rPr lang="zh-TW" sz="1900">
                <a:solidFill>
                  <a:srgbClr val="202267"/>
                </a:solidFill>
                <a:latin typeface="黑体" panose="02010609060101010101" charset="-122"/>
                <a:ea typeface="黑体" panose="02010609060101010101" charset="-122"/>
                <a:cs typeface="黑体" panose="02010609060101010101" charset="-122"/>
              </a:rPr>
              <a:t>江苏省财政厅 江苏省科技厅关于修订印发《江苏省高新技术企业培育资金管理办法》的通知(苏财规〔2019〕9号)</a:t>
            </a:r>
            <a:endParaRPr lang="zh-TW" sz="1900">
              <a:solidFill>
                <a:srgbClr val="202267"/>
              </a:solidFill>
              <a:latin typeface="黑体" panose="02010609060101010101" charset="-122"/>
              <a:ea typeface="黑体" panose="02010609060101010101" charset="-122"/>
              <a:cs typeface="黑体" panose="02010609060101010101" charset="-122"/>
            </a:endParaRPr>
          </a:p>
          <a:p>
            <a:pPr indent="0" algn="just">
              <a:lnSpc>
                <a:spcPts val="2690"/>
              </a:lnSpc>
              <a:spcAft>
                <a:spcPts val="1680"/>
              </a:spcAft>
            </a:pPr>
            <a:r>
              <a:rPr lang="zh-TW" sz="1900">
                <a:solidFill>
                  <a:srgbClr val="202267"/>
                </a:solidFill>
                <a:latin typeface="黑体" panose="02010609060101010101" charset="-122"/>
                <a:ea typeface="黑体" panose="02010609060101010101" charset="-122"/>
                <a:cs typeface="黑体" panose="02010609060101010101" charset="-122"/>
              </a:rPr>
              <a:t>南京市委2018、2019年1号文件</a:t>
            </a:r>
            <a:endParaRPr lang="zh-TW" sz="1900">
              <a:solidFill>
                <a:srgbClr val="202267"/>
              </a:solidFill>
              <a:latin typeface="黑体" panose="02010609060101010101" charset="-122"/>
              <a:ea typeface="黑体" panose="02010609060101010101" charset="-122"/>
              <a:cs typeface="黑体" panose="02010609060101010101" charset="-122"/>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885190" y="1120140"/>
            <a:ext cx="8630285" cy="5153660"/>
          </a:xfrm>
          <a:prstGeom prst="rect">
            <a:avLst/>
          </a:prstGeom>
          <a:solidFill>
            <a:srgbClr val="FFFFFF"/>
          </a:solidFill>
        </p:spPr>
        <p:txBody>
          <a:bodyPr lIns="0" tIns="0" rIns="0" bIns="0">
            <a:noAutofit/>
          </a:bodyPr>
          <a:p>
            <a:pPr indent="0" algn="just">
              <a:lnSpc>
                <a:spcPts val="2470"/>
              </a:lnSpc>
            </a:pPr>
            <a:r>
              <a:rPr lang="zh-CN" sz="3600" b="1">
                <a:solidFill>
                  <a:srgbClr val="202267"/>
                </a:solidFill>
                <a:latin typeface="MingLiU" panose="02020509000000000000" charset="-120"/>
                <a:ea typeface="MingLiU" panose="02020509000000000000" charset="-120"/>
              </a:rPr>
              <a:t>奖励政策</a:t>
            </a:r>
            <a:endParaRPr lang="zh-CN" sz="1900" b="1">
              <a:solidFill>
                <a:srgbClr val="202267"/>
              </a:solidFill>
              <a:latin typeface="MingLiU" panose="02020509000000000000" charset="-120"/>
              <a:ea typeface="MingLiU" panose="02020509000000000000" charset="-120"/>
            </a:endParaRPr>
          </a:p>
          <a:p>
            <a:pPr indent="0" algn="just">
              <a:lnSpc>
                <a:spcPts val="2470"/>
              </a:lnSpc>
            </a:pPr>
            <a:endParaRPr lang="zh-CN" sz="1900" b="1">
              <a:solidFill>
                <a:srgbClr val="202267"/>
              </a:solidFill>
              <a:latin typeface="MingLiU" panose="02020509000000000000" charset="-120"/>
              <a:ea typeface="MingLiU" panose="02020509000000000000" charset="-120"/>
            </a:endParaRPr>
          </a:p>
          <a:p>
            <a:pPr indent="0" algn="just">
              <a:lnSpc>
                <a:spcPts val="2470"/>
              </a:lnSpc>
            </a:pPr>
            <a:endParaRPr lang="zh-CN" sz="1900" b="1">
              <a:solidFill>
                <a:srgbClr val="202267"/>
              </a:solidFill>
              <a:latin typeface="MingLiU" panose="02020509000000000000" charset="-120"/>
              <a:ea typeface="MingLiU" panose="02020509000000000000" charset="-120"/>
            </a:endParaRPr>
          </a:p>
          <a:p>
            <a:pPr indent="0" algn="just">
              <a:lnSpc>
                <a:spcPts val="2470"/>
              </a:lnSpc>
            </a:pPr>
            <a:r>
              <a:rPr lang="zh-CN" sz="1900" b="1">
                <a:solidFill>
                  <a:srgbClr val="202267"/>
                </a:solidFill>
                <a:latin typeface="黑体" panose="02010609060101010101" charset="-122"/>
                <a:ea typeface="黑体" panose="02010609060101010101" charset="-122"/>
                <a:cs typeface="黑体" panose="02010609060101010101" charset="-122"/>
              </a:rPr>
              <a:t>1</a:t>
            </a:r>
            <a:r>
              <a:rPr lang="zh-CN" sz="1900">
                <a:solidFill>
                  <a:srgbClr val="202267"/>
                </a:solidFill>
                <a:latin typeface="黑体" panose="02010609060101010101" charset="-122"/>
                <a:ea typeface="黑体" panose="02010609060101010101" charset="-122"/>
                <a:cs typeface="黑体" panose="02010609060101010101" charset="-122"/>
              </a:rPr>
              <a:t>、 </a:t>
            </a:r>
            <a:r>
              <a:rPr lang="zh-TW" sz="1900">
                <a:solidFill>
                  <a:srgbClr val="202267"/>
                </a:solidFill>
                <a:latin typeface="黑体" panose="02010609060101010101" charset="-122"/>
                <a:ea typeface="黑体" panose="02010609060101010101" charset="-122"/>
                <a:cs typeface="黑体" panose="02010609060101010101" charset="-122"/>
              </a:rPr>
              <a:t>高新技术企业减按</a:t>
            </a:r>
            <a:r>
              <a:rPr lang="zh-CN" sz="1900" b="1">
                <a:solidFill>
                  <a:srgbClr val="202267"/>
                </a:solidFill>
                <a:latin typeface="黑体" panose="02010609060101010101" charset="-122"/>
                <a:ea typeface="黑体" panose="02010609060101010101" charset="-122"/>
                <a:cs typeface="黑体" panose="02010609060101010101" charset="-122"/>
              </a:rPr>
              <a:t>15%</a:t>
            </a:r>
            <a:r>
              <a:rPr lang="zh-TW" sz="1900">
                <a:solidFill>
                  <a:srgbClr val="202267"/>
                </a:solidFill>
                <a:latin typeface="黑体" panose="02010609060101010101" charset="-122"/>
                <a:ea typeface="黑体" panose="02010609060101010101" charset="-122"/>
                <a:cs typeface="黑体" panose="02010609060101010101" charset="-122"/>
              </a:rPr>
              <a:t>的税率征收企业所得税。（出自企业所得税 法）</a:t>
            </a:r>
            <a:endParaRPr lang="zh-TW" sz="1900">
              <a:solidFill>
                <a:srgbClr val="202267"/>
              </a:solidFill>
              <a:latin typeface="黑体" panose="02010609060101010101" charset="-122"/>
              <a:ea typeface="黑体" panose="02010609060101010101" charset="-122"/>
              <a:cs typeface="黑体" panose="02010609060101010101" charset="-122"/>
            </a:endParaRPr>
          </a:p>
          <a:p>
            <a:pPr indent="0" algn="just">
              <a:lnSpc>
                <a:spcPts val="2345"/>
              </a:lnSpc>
            </a:pPr>
            <a:r>
              <a:rPr lang="zh-TW" sz="1900" b="1">
                <a:solidFill>
                  <a:srgbClr val="202267"/>
                </a:solidFill>
                <a:latin typeface="黑体" panose="02010609060101010101" charset="-122"/>
                <a:ea typeface="黑体" panose="02010609060101010101" charset="-122"/>
                <a:cs typeface="黑体" panose="02010609060101010101" charset="-122"/>
              </a:rPr>
              <a:t>2</a:t>
            </a:r>
            <a:r>
              <a:rPr lang="zh-TW" sz="1900">
                <a:solidFill>
                  <a:srgbClr val="202267"/>
                </a:solidFill>
                <a:latin typeface="黑体" panose="02010609060101010101" charset="-122"/>
                <a:ea typeface="黑体" panose="02010609060101010101" charset="-122"/>
                <a:cs typeface="黑体" panose="02010609060101010101" charset="-122"/>
              </a:rPr>
              <a:t>、 文件第十一条 入库培育奖励。推动各设区市、县（市、区）、省级 以上高新区设立培育资金（以下简称</a:t>
            </a:r>
            <a:r>
              <a:rPr lang="zh-CN" sz="1900">
                <a:solidFill>
                  <a:srgbClr val="202267"/>
                </a:solidFill>
                <a:latin typeface="黑体" panose="02010609060101010101" charset="-122"/>
                <a:ea typeface="黑体" panose="02010609060101010101" charset="-122"/>
                <a:cs typeface="黑体" panose="02010609060101010101" charset="-122"/>
              </a:rPr>
              <a:t>“地</a:t>
            </a:r>
            <a:r>
              <a:rPr lang="zh-TW" sz="1900">
                <a:solidFill>
                  <a:srgbClr val="202267"/>
                </a:solidFill>
                <a:latin typeface="黑体" panose="02010609060101010101" charset="-122"/>
                <a:ea typeface="黑体" panose="02010609060101010101" charset="-122"/>
                <a:cs typeface="黑体" panose="02010609060101010101" charset="-122"/>
              </a:rPr>
              <a:t>方培育资金”）,根据地方培育资金兑现情况，对于当年度入库企业地方培育资金已按每家不低于</a:t>
            </a:r>
            <a:r>
              <a:rPr lang="zh-TW" sz="1900" b="1">
                <a:solidFill>
                  <a:srgbClr val="202267"/>
                </a:solidFill>
                <a:latin typeface="黑体" panose="02010609060101010101" charset="-122"/>
                <a:ea typeface="黑体" panose="02010609060101010101" charset="-122"/>
                <a:cs typeface="黑体" panose="02010609060101010101" charset="-122"/>
              </a:rPr>
              <a:t>5 </a:t>
            </a:r>
            <a:r>
              <a:rPr lang="zh-TW" sz="1900">
                <a:solidFill>
                  <a:srgbClr val="202267"/>
                </a:solidFill>
                <a:latin typeface="黑体" panose="02010609060101010101" charset="-122"/>
                <a:ea typeface="黑体" panose="02010609060101010101" charset="-122"/>
                <a:cs typeface="黑体" panose="02010609060101010101" charset="-122"/>
              </a:rPr>
              <a:t>万元（含）奖励的，省培育资金按每家</a:t>
            </a:r>
            <a:r>
              <a:rPr lang="zh-TW" sz="1900" b="1">
                <a:solidFill>
                  <a:srgbClr val="202267"/>
                </a:solidFill>
                <a:latin typeface="黑体" panose="02010609060101010101" charset="-122"/>
                <a:ea typeface="黑体" panose="02010609060101010101" charset="-122"/>
                <a:cs typeface="黑体" panose="02010609060101010101" charset="-122"/>
              </a:rPr>
              <a:t>5</a:t>
            </a:r>
            <a:r>
              <a:rPr lang="zh-TW" sz="1900">
                <a:solidFill>
                  <a:srgbClr val="202267"/>
                </a:solidFill>
                <a:latin typeface="黑体" panose="02010609060101010101" charset="-122"/>
                <a:ea typeface="黑体" panose="02010609060101010101" charset="-122"/>
                <a:cs typeface="黑体" panose="02010609060101010101" charset="-122"/>
              </a:rPr>
              <a:t>万元给予奖励。</a:t>
            </a:r>
            <a:endParaRPr lang="zh-TW" sz="1900">
              <a:solidFill>
                <a:srgbClr val="202267"/>
              </a:solidFill>
              <a:latin typeface="黑体" panose="02010609060101010101" charset="-122"/>
              <a:ea typeface="黑体" panose="02010609060101010101" charset="-122"/>
              <a:cs typeface="黑体" panose="02010609060101010101" charset="-122"/>
            </a:endParaRPr>
          </a:p>
          <a:p>
            <a:pPr indent="0" algn="just">
              <a:lnSpc>
                <a:spcPts val="2345"/>
              </a:lnSpc>
            </a:pPr>
            <a:r>
              <a:rPr lang="zh-TW" sz="1900">
                <a:solidFill>
                  <a:srgbClr val="202267"/>
                </a:solidFill>
                <a:latin typeface="黑体" panose="02010609060101010101" charset="-122"/>
                <a:ea typeface="黑体" panose="02010609060101010101" charset="-122"/>
                <a:cs typeface="黑体" panose="02010609060101010101" charset="-122"/>
              </a:rPr>
              <a:t>第十二条培育期贡献奖励。省培育资金对处于培育期的入库企业，根据其对经济社会发展的实际贡献，对企业实际贡献在</a:t>
            </a:r>
            <a:r>
              <a:rPr lang="zh-TW" sz="1900" b="1">
                <a:solidFill>
                  <a:srgbClr val="202267"/>
                </a:solidFill>
                <a:latin typeface="黑体" panose="02010609060101010101" charset="-122"/>
                <a:ea typeface="黑体" panose="02010609060101010101" charset="-122"/>
                <a:cs typeface="黑体" panose="02010609060101010101" charset="-122"/>
              </a:rPr>
              <a:t>20</a:t>
            </a:r>
            <a:r>
              <a:rPr lang="zh-TW" sz="1900">
                <a:solidFill>
                  <a:srgbClr val="202267"/>
                </a:solidFill>
                <a:latin typeface="黑体" panose="02010609060101010101" charset="-122"/>
                <a:ea typeface="黑体" panose="02010609060101010101" charset="-122"/>
                <a:cs typeface="黑体" panose="02010609060101010101" charset="-122"/>
              </a:rPr>
              <a:t>万元（含）以上的，按实际贡献</a:t>
            </a:r>
            <a:r>
              <a:rPr lang="zh-TW" sz="1900" b="1">
                <a:solidFill>
                  <a:srgbClr val="202267"/>
                </a:solidFill>
                <a:latin typeface="黑体" panose="02010609060101010101" charset="-122"/>
                <a:ea typeface="黑体" panose="02010609060101010101" charset="-122"/>
                <a:cs typeface="黑体" panose="02010609060101010101" charset="-122"/>
              </a:rPr>
              <a:t>5%</a:t>
            </a:r>
            <a:r>
              <a:rPr lang="zh-TW" sz="1900">
                <a:solidFill>
                  <a:srgbClr val="202267"/>
                </a:solidFill>
                <a:latin typeface="黑体" panose="02010609060101010101" charset="-122"/>
                <a:ea typeface="黑体" panose="02010609060101010101" charset="-122"/>
                <a:cs typeface="黑体" panose="02010609060101010101" charset="-122"/>
              </a:rPr>
              <a:t>比例给予奖励，最高不超过</a:t>
            </a:r>
            <a:r>
              <a:rPr lang="zh-TW" sz="1900" b="1">
                <a:solidFill>
                  <a:srgbClr val="202267"/>
                </a:solidFill>
                <a:latin typeface="黑体" panose="02010609060101010101" charset="-122"/>
                <a:ea typeface="黑体" panose="02010609060101010101" charset="-122"/>
                <a:cs typeface="黑体" panose="02010609060101010101" charset="-122"/>
              </a:rPr>
              <a:t>30</a:t>
            </a:r>
            <a:r>
              <a:rPr lang="zh-TW" sz="1900">
                <a:solidFill>
                  <a:srgbClr val="202267"/>
                </a:solidFill>
                <a:latin typeface="黑体" panose="02010609060101010101" charset="-122"/>
                <a:ea typeface="黑体" panose="02010609060101010101" charset="-122"/>
                <a:cs typeface="黑体" panose="02010609060101010101" charset="-122"/>
              </a:rPr>
              <a:t>万元。</a:t>
            </a:r>
            <a:endParaRPr lang="zh-TW" sz="1900">
              <a:solidFill>
                <a:srgbClr val="202267"/>
              </a:solidFill>
              <a:latin typeface="黑体" panose="02010609060101010101" charset="-122"/>
              <a:ea typeface="黑体" panose="02010609060101010101" charset="-122"/>
              <a:cs typeface="黑体" panose="02010609060101010101" charset="-122"/>
            </a:endParaRPr>
          </a:p>
          <a:p>
            <a:pPr indent="0" algn="just">
              <a:lnSpc>
                <a:spcPts val="2345"/>
              </a:lnSpc>
            </a:pPr>
            <a:r>
              <a:rPr lang="zh-TW" sz="1900">
                <a:solidFill>
                  <a:srgbClr val="202267"/>
                </a:solidFill>
                <a:latin typeface="黑体" panose="02010609060101010101" charset="-122"/>
                <a:ea typeface="黑体" panose="02010609060101010101" charset="-122"/>
                <a:cs typeface="黑体" panose="02010609060101010101" charset="-122"/>
              </a:rPr>
              <a:t>第十三条认定培育奖励。省培育资金与各设区市、县（市）、省级以上高新区按照联动的原则，给予上年度首次获得高新技术企业认定的入库企业不低于</a:t>
            </a:r>
            <a:r>
              <a:rPr lang="zh-TW" sz="1900" b="1">
                <a:solidFill>
                  <a:srgbClr val="202267"/>
                </a:solidFill>
                <a:latin typeface="黑体" panose="02010609060101010101" charset="-122"/>
                <a:ea typeface="黑体" panose="02010609060101010101" charset="-122"/>
                <a:cs typeface="黑体" panose="02010609060101010101" charset="-122"/>
              </a:rPr>
              <a:t>30</a:t>
            </a:r>
            <a:r>
              <a:rPr lang="zh-TW" sz="1900">
                <a:solidFill>
                  <a:srgbClr val="202267"/>
                </a:solidFill>
                <a:latin typeface="黑体" panose="02010609060101010101" charset="-122"/>
                <a:ea typeface="黑体" panose="02010609060101010101" charset="-122"/>
                <a:cs typeface="黑体" panose="02010609060101010101" charset="-122"/>
              </a:rPr>
              <a:t>万元培育奖励，其中省培育资金不低于</a:t>
            </a:r>
            <a:r>
              <a:rPr lang="zh-TW" sz="1900" b="1">
                <a:solidFill>
                  <a:srgbClr val="202267"/>
                </a:solidFill>
                <a:latin typeface="黑体" panose="02010609060101010101" charset="-122"/>
                <a:ea typeface="黑体" panose="02010609060101010101" charset="-122"/>
                <a:cs typeface="黑体" panose="02010609060101010101" charset="-122"/>
              </a:rPr>
              <a:t>15</a:t>
            </a:r>
            <a:r>
              <a:rPr lang="zh-TW" sz="1900">
                <a:solidFill>
                  <a:srgbClr val="202267"/>
                </a:solidFill>
                <a:latin typeface="黑体" panose="02010609060101010101" charset="-122"/>
                <a:ea typeface="黑体" panose="02010609060101010101" charset="-122"/>
                <a:cs typeface="黑体" panose="02010609060101010101" charset="-122"/>
              </a:rPr>
              <a:t>万元，且不高于地方培育资金奖励额度。（江苏省高新技术企业培育资金管理办法, </a:t>
            </a:r>
            <a:r>
              <a:rPr lang="zh-TW" sz="1900" b="1">
                <a:solidFill>
                  <a:srgbClr val="202267"/>
                </a:solidFill>
                <a:latin typeface="黑体" panose="02010609060101010101" charset="-122"/>
                <a:ea typeface="黑体" panose="02010609060101010101" charset="-122"/>
                <a:cs typeface="黑体" panose="02010609060101010101" charset="-122"/>
              </a:rPr>
              <a:t>2019</a:t>
            </a:r>
            <a:r>
              <a:rPr lang="zh-TW" sz="1900">
                <a:solidFill>
                  <a:srgbClr val="202267"/>
                </a:solidFill>
                <a:latin typeface="黑体" panose="02010609060101010101" charset="-122"/>
                <a:ea typeface="黑体" panose="02010609060101010101" charset="-122"/>
                <a:cs typeface="黑体" panose="02010609060101010101" charset="-122"/>
              </a:rPr>
              <a:t>年</a:t>
            </a:r>
            <a:r>
              <a:rPr lang="zh-TW" sz="1900" b="1">
                <a:solidFill>
                  <a:srgbClr val="202267"/>
                </a:solidFill>
                <a:latin typeface="黑体" panose="02010609060101010101" charset="-122"/>
                <a:ea typeface="黑体" panose="02010609060101010101" charset="-122"/>
                <a:cs typeface="黑体" panose="02010609060101010101" charset="-122"/>
              </a:rPr>
              <a:t>11</a:t>
            </a:r>
            <a:r>
              <a:rPr lang="zh-TW" sz="1900">
                <a:solidFill>
                  <a:srgbClr val="202267"/>
                </a:solidFill>
                <a:latin typeface="黑体" panose="02010609060101010101" charset="-122"/>
                <a:ea typeface="黑体" panose="02010609060101010101" charset="-122"/>
                <a:cs typeface="黑体" panose="02010609060101010101" charset="-122"/>
              </a:rPr>
              <a:t>月</a:t>
            </a:r>
            <a:r>
              <a:rPr lang="zh-TW" sz="1900" b="1">
                <a:solidFill>
                  <a:srgbClr val="202267"/>
                </a:solidFill>
                <a:latin typeface="黑体" panose="02010609060101010101" charset="-122"/>
                <a:ea typeface="黑体" panose="02010609060101010101" charset="-122"/>
                <a:cs typeface="黑体" panose="02010609060101010101" charset="-122"/>
              </a:rPr>
              <a:t>12</a:t>
            </a:r>
            <a:r>
              <a:rPr lang="zh-TW" sz="1900">
                <a:solidFill>
                  <a:srgbClr val="202267"/>
                </a:solidFill>
                <a:latin typeface="黑体" panose="02010609060101010101" charset="-122"/>
                <a:ea typeface="黑体" panose="02010609060101010101" charset="-122"/>
                <a:cs typeface="黑体" panose="02010609060101010101" charset="-122"/>
              </a:rPr>
              <a:t>号文）</a:t>
            </a:r>
            <a:endParaRPr lang="zh-TW" sz="1900">
              <a:solidFill>
                <a:srgbClr val="202267"/>
              </a:solidFill>
              <a:latin typeface="黑体" panose="02010609060101010101" charset="-122"/>
              <a:ea typeface="黑体" panose="02010609060101010101" charset="-122"/>
              <a:cs typeface="黑体" panose="02010609060101010101" charset="-122"/>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532763" y="976249"/>
            <a:ext cx="4044696" cy="466344"/>
          </a:xfrm>
          <a:prstGeom prst="rect">
            <a:avLst/>
          </a:prstGeom>
          <a:solidFill>
            <a:srgbClr val="FFFFFF"/>
          </a:solidFill>
        </p:spPr>
        <p:txBody>
          <a:bodyPr wrap="none" lIns="0" tIns="0" rIns="0" bIns="0">
            <a:noAutofit/>
          </a:bodyPr>
          <a:p>
            <a:pPr indent="0"/>
            <a:r>
              <a:rPr lang="zh-TW" sz="3500" b="1">
                <a:solidFill>
                  <a:schemeClr val="tx1"/>
                </a:solidFill>
                <a:latin typeface="MingLiU" panose="02020509000000000000" charset="-120"/>
                <a:ea typeface="MingLiU" panose="02020509000000000000" charset="-120"/>
              </a:rPr>
              <a:t>高企认定标准</a:t>
            </a:r>
            <a:r>
              <a:rPr lang="zh-CN" altLang="zh-TW" sz="3500" b="1">
                <a:solidFill>
                  <a:schemeClr val="tx1"/>
                </a:solidFill>
                <a:latin typeface="MingLiU" panose="02020509000000000000" charset="-120"/>
                <a:ea typeface="宋体" panose="02010600030101010101" pitchFamily="2" charset="-122"/>
              </a:rPr>
              <a:t>与</a:t>
            </a:r>
            <a:r>
              <a:rPr lang="zh-TW" sz="3500" b="1">
                <a:solidFill>
                  <a:schemeClr val="tx1"/>
                </a:solidFill>
                <a:latin typeface="MingLiU" panose="02020509000000000000" charset="-120"/>
                <a:ea typeface="MingLiU" panose="02020509000000000000" charset="-120"/>
              </a:rPr>
              <a:t>条件</a:t>
            </a:r>
            <a:endParaRPr lang="zh-TW" sz="3500" b="1">
              <a:solidFill>
                <a:schemeClr val="tx1"/>
              </a:solidFill>
              <a:latin typeface="MingLiU" panose="02020509000000000000" charset="-120"/>
              <a:ea typeface="MingLiU" panose="02020509000000000000" charset="-120"/>
            </a:endParaRPr>
          </a:p>
        </p:txBody>
      </p:sp>
      <p:sp>
        <p:nvSpPr>
          <p:cNvPr id="5" name="椭圆 4"/>
          <p:cNvSpPr/>
          <p:nvPr/>
        </p:nvSpPr>
        <p:spPr>
          <a:xfrm>
            <a:off x="668655" y="3505200"/>
            <a:ext cx="2303780" cy="15119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t>研发</a:t>
            </a:r>
            <a:endParaRPr lang="zh-CN" altLang="en-US" sz="3600"/>
          </a:p>
        </p:txBody>
      </p:sp>
      <p:sp>
        <p:nvSpPr>
          <p:cNvPr id="6" name="椭圆 5"/>
          <p:cNvSpPr/>
          <p:nvPr/>
        </p:nvSpPr>
        <p:spPr>
          <a:xfrm>
            <a:off x="4052570" y="3486785"/>
            <a:ext cx="2304415" cy="1511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t>转化</a:t>
            </a:r>
            <a:endParaRPr lang="zh-CN" altLang="en-US" sz="3600"/>
          </a:p>
        </p:txBody>
      </p:sp>
      <p:sp>
        <p:nvSpPr>
          <p:cNvPr id="7" name="椭圆 6"/>
          <p:cNvSpPr/>
          <p:nvPr/>
        </p:nvSpPr>
        <p:spPr>
          <a:xfrm>
            <a:off x="7581265" y="3467735"/>
            <a:ext cx="2352675" cy="15303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t>产业化</a:t>
            </a:r>
            <a:endParaRPr lang="zh-CN" altLang="en-US" sz="3600"/>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7114032" y="4721352"/>
            <a:ext cx="740664" cy="576072"/>
          </a:xfrm>
          <a:prstGeom prst="rect">
            <a:avLst/>
          </a:prstGeom>
        </p:spPr>
      </p:pic>
      <p:sp>
        <p:nvSpPr>
          <p:cNvPr id="3" name="矩形 2"/>
          <p:cNvSpPr/>
          <p:nvPr/>
        </p:nvSpPr>
        <p:spPr>
          <a:xfrm>
            <a:off x="1347216" y="801624"/>
            <a:ext cx="4044696" cy="469392"/>
          </a:xfrm>
          <a:prstGeom prst="rect">
            <a:avLst/>
          </a:prstGeom>
          <a:solidFill>
            <a:srgbClr val="FFFFFF"/>
          </a:solidFill>
        </p:spPr>
        <p:txBody>
          <a:bodyPr wrap="none" lIns="0" tIns="0" rIns="0" bIns="0">
            <a:noAutofit/>
          </a:bodyPr>
          <a:p>
            <a:pPr indent="0"/>
            <a:r>
              <a:rPr lang="zh-TW" sz="3500" b="1">
                <a:solidFill>
                  <a:schemeClr val="tx1"/>
                </a:solidFill>
                <a:latin typeface="MingLiU" panose="02020509000000000000" charset="-120"/>
                <a:ea typeface="MingLiU" panose="02020509000000000000" charset="-120"/>
              </a:rPr>
              <a:t>高企认定标准与条件</a:t>
            </a:r>
            <a:endParaRPr lang="zh-TW" sz="3500" b="1">
              <a:solidFill>
                <a:schemeClr val="tx1"/>
              </a:solidFill>
              <a:latin typeface="MingLiU" panose="02020509000000000000" charset="-120"/>
              <a:ea typeface="MingLiU" panose="02020509000000000000" charset="-120"/>
            </a:endParaRPr>
          </a:p>
        </p:txBody>
      </p:sp>
      <p:sp>
        <p:nvSpPr>
          <p:cNvPr id="4" name="矩形 3"/>
          <p:cNvSpPr/>
          <p:nvPr/>
        </p:nvSpPr>
        <p:spPr>
          <a:xfrm>
            <a:off x="2584704" y="2282952"/>
            <a:ext cx="2276856" cy="3310128"/>
          </a:xfrm>
          <a:prstGeom prst="rect">
            <a:avLst/>
          </a:prstGeom>
          <a:solidFill>
            <a:srgbClr val="FFFFFF"/>
          </a:solidFill>
        </p:spPr>
        <p:txBody>
          <a:bodyPr lIns="0" tIns="0" rIns="0" bIns="0">
            <a:noAutofit/>
          </a:bodyPr>
          <a:p>
            <a:pPr indent="0" algn="ctr">
              <a:spcAft>
                <a:spcPts val="2380"/>
              </a:spcAft>
            </a:pPr>
            <a:r>
              <a:rPr lang="zh-TW" sz="1900" b="1">
                <a:latin typeface="黑体" panose="02010609060101010101" charset="-122"/>
                <a:ea typeface="黑体" panose="02010609060101010101" charset="-122"/>
                <a:cs typeface="黑体" panose="02010609060101010101" charset="-122"/>
              </a:rPr>
              <a:t>1</a:t>
            </a:r>
            <a:r>
              <a:rPr lang="zh-TW" sz="1900">
                <a:latin typeface="黑体" panose="02010609060101010101" charset="-122"/>
                <a:ea typeface="黑体" panose="02010609060101010101" charset="-122"/>
                <a:cs typeface="黑体" panose="02010609060101010101" charset="-122"/>
              </a:rPr>
              <a:t>、 知识产权</a:t>
            </a:r>
            <a:endParaRPr lang="zh-TW" sz="1900">
              <a:latin typeface="黑体" panose="02010609060101010101" charset="-122"/>
              <a:ea typeface="黑体" panose="02010609060101010101" charset="-122"/>
              <a:cs typeface="黑体" panose="02010609060101010101" charset="-122"/>
            </a:endParaRPr>
          </a:p>
          <a:p>
            <a:pPr indent="0" algn="ctr">
              <a:spcAft>
                <a:spcPts val="2380"/>
              </a:spcAft>
            </a:pPr>
            <a:r>
              <a:rPr lang="zh-TW" sz="1900" b="1">
                <a:latin typeface="黑体" panose="02010609060101010101" charset="-122"/>
                <a:ea typeface="黑体" panose="02010609060101010101" charset="-122"/>
                <a:cs typeface="黑体" panose="02010609060101010101" charset="-122"/>
              </a:rPr>
              <a:t>2</a:t>
            </a:r>
            <a:r>
              <a:rPr lang="zh-TW" sz="1900">
                <a:latin typeface="黑体" panose="02010609060101010101" charset="-122"/>
                <a:ea typeface="黑体" panose="02010609060101010101" charset="-122"/>
                <a:cs typeface="黑体" panose="02010609060101010101" charset="-122"/>
              </a:rPr>
              <a:t>、 技术领域</a:t>
            </a:r>
            <a:endParaRPr lang="zh-TW" sz="1900">
              <a:latin typeface="黑体" panose="02010609060101010101" charset="-122"/>
              <a:ea typeface="黑体" panose="02010609060101010101" charset="-122"/>
              <a:cs typeface="黑体" panose="02010609060101010101" charset="-122"/>
            </a:endParaRPr>
          </a:p>
          <a:p>
            <a:pPr indent="0" algn="ctr">
              <a:spcAft>
                <a:spcPts val="2380"/>
              </a:spcAft>
            </a:pPr>
            <a:r>
              <a:rPr lang="en-US" altLang="zh-TW" sz="1900" b="1">
                <a:latin typeface="黑体" panose="02010609060101010101" charset="-122"/>
                <a:ea typeface="黑体" panose="02010609060101010101" charset="-122"/>
                <a:cs typeface="黑体" panose="02010609060101010101" charset="-122"/>
              </a:rPr>
              <a:t>  </a:t>
            </a:r>
            <a:r>
              <a:rPr lang="zh-TW" sz="1900" b="1">
                <a:latin typeface="黑体" panose="02010609060101010101" charset="-122"/>
                <a:ea typeface="黑体" panose="02010609060101010101" charset="-122"/>
                <a:cs typeface="黑体" panose="02010609060101010101" charset="-122"/>
              </a:rPr>
              <a:t>3</a:t>
            </a:r>
            <a:r>
              <a:rPr lang="zh-TW" sz="1900">
                <a:latin typeface="黑体" panose="02010609060101010101" charset="-122"/>
                <a:ea typeface="黑体" panose="02010609060101010101" charset="-122"/>
                <a:cs typeface="黑体" panose="02010609060101010101" charset="-122"/>
              </a:rPr>
              <a:t>、 科技人员比例</a:t>
            </a:r>
            <a:endParaRPr lang="zh-TW" sz="1900">
              <a:latin typeface="黑体" panose="02010609060101010101" charset="-122"/>
              <a:ea typeface="黑体" panose="02010609060101010101" charset="-122"/>
              <a:cs typeface="黑体" panose="02010609060101010101" charset="-122"/>
            </a:endParaRPr>
          </a:p>
          <a:p>
            <a:pPr indent="0" algn="ctr">
              <a:spcAft>
                <a:spcPts val="2380"/>
              </a:spcAft>
            </a:pPr>
            <a:r>
              <a:rPr lang="zh-TW" sz="1900" b="1">
                <a:latin typeface="黑体" panose="02010609060101010101" charset="-122"/>
                <a:ea typeface="黑体" panose="02010609060101010101" charset="-122"/>
                <a:cs typeface="黑体" panose="02010609060101010101" charset="-122"/>
              </a:rPr>
              <a:t>4</a:t>
            </a:r>
            <a:r>
              <a:rPr lang="zh-TW" sz="1900">
                <a:latin typeface="黑体" panose="02010609060101010101" charset="-122"/>
                <a:ea typeface="黑体" panose="02010609060101010101" charset="-122"/>
                <a:cs typeface="黑体" panose="02010609060101010101" charset="-122"/>
              </a:rPr>
              <a:t>、 研发费用比例</a:t>
            </a:r>
            <a:endParaRPr lang="zh-TW" sz="1900">
              <a:latin typeface="黑体" panose="02010609060101010101" charset="-122"/>
              <a:ea typeface="黑体" panose="02010609060101010101" charset="-122"/>
              <a:cs typeface="黑体" panose="02010609060101010101" charset="-122"/>
            </a:endParaRPr>
          </a:p>
          <a:p>
            <a:pPr indent="0" algn="ctr"/>
            <a:r>
              <a:rPr lang="zh-TW" sz="1900" b="1">
                <a:latin typeface="黑体" panose="02010609060101010101" charset="-122"/>
                <a:ea typeface="黑体" panose="02010609060101010101" charset="-122"/>
                <a:cs typeface="黑体" panose="02010609060101010101" charset="-122"/>
              </a:rPr>
              <a:t>5</a:t>
            </a:r>
            <a:r>
              <a:rPr lang="zh-TW" sz="1900">
                <a:latin typeface="黑体" panose="02010609060101010101" charset="-122"/>
                <a:ea typeface="黑体" panose="02010609060101010101" charset="-122"/>
                <a:cs typeface="黑体" panose="02010609060101010101" charset="-122"/>
              </a:rPr>
              <a:t>、 高品收入比例</a:t>
            </a:r>
            <a:endParaRPr lang="zh-TW" sz="1900">
              <a:latin typeface="黑体" panose="02010609060101010101" charset="-122"/>
              <a:ea typeface="黑体" panose="02010609060101010101" charset="-122"/>
              <a:cs typeface="黑体" panose="02010609060101010101" charset="-122"/>
            </a:endParaRPr>
          </a:p>
        </p:txBody>
      </p:sp>
      <p:sp>
        <p:nvSpPr>
          <p:cNvPr id="5" name="矩形 4"/>
          <p:cNvSpPr/>
          <p:nvPr/>
        </p:nvSpPr>
        <p:spPr>
          <a:xfrm>
            <a:off x="2757170" y="5224145"/>
            <a:ext cx="2270760" cy="266700"/>
          </a:xfrm>
          <a:prstGeom prst="rect">
            <a:avLst/>
          </a:prstGeom>
          <a:solidFill>
            <a:srgbClr val="FFFFFF"/>
          </a:solidFill>
        </p:spPr>
        <p:txBody>
          <a:bodyPr wrap="none" lIns="0" tIns="0" rIns="0" bIns="0">
            <a:noAutofit/>
          </a:bodyPr>
          <a:p>
            <a:pPr indent="0"/>
            <a:r>
              <a:rPr lang="zh-TW" sz="1900" b="1">
                <a:latin typeface="黑体" panose="02010609060101010101" charset="-122"/>
                <a:ea typeface="黑体" panose="02010609060101010101" charset="-122"/>
                <a:cs typeface="黑体" panose="02010609060101010101" charset="-122"/>
              </a:rPr>
              <a:t>6</a:t>
            </a:r>
            <a:r>
              <a:rPr lang="zh-TW" sz="1900">
                <a:latin typeface="黑体" panose="02010609060101010101" charset="-122"/>
                <a:ea typeface="黑体" panose="02010609060101010101" charset="-122"/>
                <a:cs typeface="黑体" panose="02010609060101010101" charset="-122"/>
              </a:rPr>
              <a:t>、创新能力评价</a:t>
            </a:r>
            <a:endParaRPr lang="zh-TW" sz="1900">
              <a:latin typeface="黑体" panose="02010609060101010101" charset="-122"/>
              <a:ea typeface="黑体" panose="02010609060101010101" charset="-122"/>
              <a:cs typeface="黑体" panose="02010609060101010101" charset="-122"/>
            </a:endParaRPr>
          </a:p>
        </p:txBody>
      </p:sp>
      <p:sp>
        <p:nvSpPr>
          <p:cNvPr id="6" name="矩形 5"/>
          <p:cNvSpPr/>
          <p:nvPr/>
        </p:nvSpPr>
        <p:spPr>
          <a:xfrm>
            <a:off x="6928104" y="1856232"/>
            <a:ext cx="2154936" cy="871728"/>
          </a:xfrm>
          <a:prstGeom prst="rect">
            <a:avLst/>
          </a:prstGeom>
          <a:solidFill>
            <a:srgbClr val="FFFFFF"/>
          </a:solidFill>
        </p:spPr>
        <p:txBody>
          <a:bodyPr lIns="0" tIns="0" rIns="0" bIns="0">
            <a:noAutofit/>
          </a:bodyPr>
          <a:p>
            <a:pPr indent="0">
              <a:lnSpc>
                <a:spcPts val="2305"/>
              </a:lnSpc>
            </a:pPr>
            <a:r>
              <a:rPr lang="zh-TW" sz="1900">
                <a:latin typeface="黑体" panose="02010609060101010101" charset="-122"/>
                <a:ea typeface="黑体" panose="02010609060101010101" charset="-122"/>
                <a:cs typeface="黑体" panose="02010609060101010101" charset="-122"/>
              </a:rPr>
              <a:t>+申请认定时须注册 成立一年</a:t>
            </a:r>
            <a:r>
              <a:rPr lang="zh-TW" sz="1900" b="1">
                <a:latin typeface="黑体" panose="02010609060101010101" charset="-122"/>
                <a:ea typeface="黑体" panose="02010609060101010101" charset="-122"/>
                <a:cs typeface="黑体" panose="02010609060101010101" charset="-122"/>
              </a:rPr>
              <a:t>（365</a:t>
            </a:r>
            <a:r>
              <a:rPr lang="zh-TW" sz="1900">
                <a:latin typeface="黑体" panose="02010609060101010101" charset="-122"/>
                <a:ea typeface="黑体" panose="02010609060101010101" charset="-122"/>
                <a:cs typeface="黑体" panose="02010609060101010101" charset="-122"/>
              </a:rPr>
              <a:t>个日 历天数）以上</a:t>
            </a:r>
            <a:endParaRPr lang="zh-TW" sz="1900">
              <a:latin typeface="黑体" panose="02010609060101010101" charset="-122"/>
              <a:ea typeface="黑体" panose="02010609060101010101" charset="-122"/>
              <a:cs typeface="黑体" panose="02010609060101010101" charset="-122"/>
            </a:endParaRPr>
          </a:p>
        </p:txBody>
      </p:sp>
      <p:sp>
        <p:nvSpPr>
          <p:cNvPr id="7" name="矩形 6"/>
          <p:cNvSpPr/>
          <p:nvPr/>
        </p:nvSpPr>
        <p:spPr>
          <a:xfrm>
            <a:off x="6928104" y="2901696"/>
            <a:ext cx="2133600" cy="1173480"/>
          </a:xfrm>
          <a:prstGeom prst="rect">
            <a:avLst/>
          </a:prstGeom>
          <a:solidFill>
            <a:srgbClr val="FFFFFF"/>
          </a:solidFill>
        </p:spPr>
        <p:txBody>
          <a:bodyPr lIns="0" tIns="0" rIns="0" bIns="0">
            <a:noAutofit/>
          </a:bodyPr>
          <a:p>
            <a:pPr indent="0">
              <a:lnSpc>
                <a:spcPts val="2345"/>
              </a:lnSpc>
            </a:pPr>
            <a:r>
              <a:rPr lang="zh-TW" sz="1900">
                <a:latin typeface="黑体" panose="02010609060101010101" charset="-122"/>
                <a:ea typeface="黑体" panose="02010609060101010101" charset="-122"/>
                <a:cs typeface="黑体" panose="02010609060101010101" charset="-122"/>
              </a:rPr>
              <a:t>+申请认定前一年内 未发生重大安全、 重大质量事故或严 重环境违法行为</a:t>
            </a:r>
            <a:endParaRPr lang="zh-TW" sz="1900">
              <a:latin typeface="黑体" panose="02010609060101010101" charset="-122"/>
              <a:ea typeface="黑体" panose="02010609060101010101" charset="-122"/>
              <a:cs typeface="黑体" panose="02010609060101010101" charset="-122"/>
            </a:endParaRPr>
          </a:p>
        </p:txBody>
      </p:sp>
      <p:sp>
        <p:nvSpPr>
          <p:cNvPr id="8" name="矩形 7"/>
          <p:cNvSpPr/>
          <p:nvPr/>
        </p:nvSpPr>
        <p:spPr>
          <a:xfrm>
            <a:off x="6943344" y="5343144"/>
            <a:ext cx="2157984" cy="274320"/>
          </a:xfrm>
          <a:prstGeom prst="rect">
            <a:avLst/>
          </a:prstGeom>
          <a:solidFill>
            <a:srgbClr val="DDF6F0"/>
          </a:solidFill>
        </p:spPr>
        <p:txBody>
          <a:bodyPr wrap="none" lIns="0" tIns="0" rIns="0" bIns="0">
            <a:noAutofit/>
          </a:bodyPr>
          <a:p>
            <a:pPr indent="0"/>
            <a:r>
              <a:rPr lang="zh-TW" sz="1900">
                <a:latin typeface="黑体" panose="02010609060101010101" charset="-122"/>
                <a:ea typeface="黑体" panose="02010609060101010101" charset="-122"/>
              </a:rPr>
              <a:t>高企认定为门槛制非</a:t>
            </a:r>
            <a:endParaRPr lang="zh-TW" sz="1900">
              <a:latin typeface="黑体" panose="02010609060101010101" charset="-122"/>
              <a:ea typeface="黑体" panose="02010609060101010101" charset="-122"/>
            </a:endParaRPr>
          </a:p>
        </p:txBody>
      </p:sp>
      <p:sp>
        <p:nvSpPr>
          <p:cNvPr id="9" name="矩形 8"/>
          <p:cNvSpPr/>
          <p:nvPr/>
        </p:nvSpPr>
        <p:spPr>
          <a:xfrm>
            <a:off x="6934200" y="5641848"/>
            <a:ext cx="2532888" cy="582168"/>
          </a:xfrm>
          <a:prstGeom prst="rect">
            <a:avLst/>
          </a:prstGeom>
          <a:solidFill>
            <a:srgbClr val="DDF6F0"/>
          </a:solidFill>
        </p:spPr>
        <p:txBody>
          <a:bodyPr lIns="0" tIns="0" rIns="0" bIns="0">
            <a:noAutofit/>
          </a:bodyPr>
          <a:p>
            <a:pPr indent="0">
              <a:lnSpc>
                <a:spcPts val="2330"/>
              </a:lnSpc>
            </a:pPr>
            <a:r>
              <a:rPr lang="zh-TW" sz="1900">
                <a:latin typeface="黑体" panose="02010609060101010101" charset="-122"/>
                <a:ea typeface="黑体" panose="02010609060101010101" charset="-122"/>
                <a:cs typeface="黑体" panose="02010609060101010101" charset="-122"/>
              </a:rPr>
              <a:t>单择优制，在基本条件 満足后，创新能力评价</a:t>
            </a:r>
            <a:endParaRPr lang="zh-TW" sz="1900">
              <a:latin typeface="黑体" panose="02010609060101010101" charset="-122"/>
              <a:ea typeface="黑体" panose="02010609060101010101" charset="-122"/>
              <a:cs typeface="黑体" panose="02010609060101010101" charset="-122"/>
            </a:endParaRPr>
          </a:p>
        </p:txBody>
      </p:sp>
      <p:sp>
        <p:nvSpPr>
          <p:cNvPr id="10" name="矩形 9"/>
          <p:cNvSpPr/>
          <p:nvPr/>
        </p:nvSpPr>
        <p:spPr>
          <a:xfrm>
            <a:off x="6937248" y="6242304"/>
            <a:ext cx="2407920" cy="277368"/>
          </a:xfrm>
          <a:prstGeom prst="rect">
            <a:avLst/>
          </a:prstGeom>
          <a:solidFill>
            <a:srgbClr val="DDF6F0"/>
          </a:solidFill>
        </p:spPr>
        <p:txBody>
          <a:bodyPr wrap="none" lIns="0" tIns="0" rIns="0" bIns="0">
            <a:noAutofit/>
          </a:bodyPr>
          <a:p>
            <a:pPr indent="0"/>
            <a:r>
              <a:rPr lang="zh-TW" sz="1900">
                <a:latin typeface="黑体" panose="02010609060101010101" charset="-122"/>
                <a:ea typeface="黑体" panose="02010609060101010101" charset="-122"/>
                <a:cs typeface="黑体" panose="02010609060101010101" charset="-122"/>
              </a:rPr>
              <a:t>大于</a:t>
            </a:r>
            <a:r>
              <a:rPr lang="zh-TW" sz="1900" b="1">
                <a:latin typeface="黑体" panose="02010609060101010101" charset="-122"/>
                <a:ea typeface="黑体" panose="02010609060101010101" charset="-122"/>
                <a:cs typeface="黑体" panose="02010609060101010101" charset="-122"/>
              </a:rPr>
              <a:t>70</a:t>
            </a:r>
            <a:r>
              <a:rPr lang="zh-TW" sz="1900">
                <a:latin typeface="黑体" panose="02010609060101010101" charset="-122"/>
                <a:ea typeface="黑体" panose="02010609060101010101" charset="-122"/>
                <a:cs typeface="黑体" panose="02010609060101010101" charset="-122"/>
              </a:rPr>
              <a:t>分即认定通过</a:t>
            </a:r>
            <a:r>
              <a:rPr lang="zh-CN" altLang="zh-TW" sz="1900">
                <a:latin typeface="黑体" panose="02010609060101010101" charset="-122"/>
                <a:ea typeface="黑体" panose="02010609060101010101" charset="-122"/>
                <a:cs typeface="黑体" panose="02010609060101010101" charset="-122"/>
              </a:rPr>
              <a:t>。</a:t>
            </a:r>
            <a:endParaRPr lang="zh-CN" altLang="zh-TW" sz="1900">
              <a:latin typeface="黑体" panose="02010609060101010101" charset="-122"/>
              <a:ea typeface="黑体" panose="02010609060101010101" charset="-122"/>
              <a:cs typeface="黑体" panose="02010609060101010101" charset="-122"/>
            </a:endParaRPr>
          </a:p>
        </p:txBody>
      </p:sp>
      <p:sp>
        <p:nvSpPr>
          <p:cNvPr id="11" name="矩形 10"/>
          <p:cNvSpPr/>
          <p:nvPr/>
        </p:nvSpPr>
        <p:spPr>
          <a:xfrm>
            <a:off x="6934200" y="4245864"/>
            <a:ext cx="1377696" cy="277368"/>
          </a:xfrm>
          <a:prstGeom prst="rect">
            <a:avLst/>
          </a:prstGeom>
          <a:solidFill>
            <a:srgbClr val="FFFFFF"/>
          </a:solidFill>
        </p:spPr>
        <p:txBody>
          <a:bodyPr wrap="none" lIns="0" tIns="0" rIns="0" bIns="0">
            <a:noAutofit/>
          </a:bodyPr>
          <a:p>
            <a:pPr indent="0"/>
            <a:r>
              <a:rPr lang="zh-TW" sz="1900">
                <a:solidFill>
                  <a:srgbClr val="FF0000"/>
                </a:solidFill>
                <a:latin typeface="MingLiU" panose="02020509000000000000" charset="-120"/>
                <a:ea typeface="MingLiU" panose="02020509000000000000" charset="-120"/>
              </a:rPr>
              <a:t>须同时满足!</a:t>
            </a:r>
            <a:endParaRPr lang="zh-TW" sz="1900">
              <a:solidFill>
                <a:srgbClr val="FF0000"/>
              </a:solidFill>
              <a:latin typeface="MingLiU" panose="02020509000000000000" charset="-120"/>
              <a:ea typeface="MingLiU" panose="02020509000000000000" charset="-120"/>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1039368" y="1731264"/>
            <a:ext cx="4812792" cy="4651248"/>
          </a:xfrm>
          <a:prstGeom prst="rect">
            <a:avLst/>
          </a:prstGeom>
        </p:spPr>
      </p:pic>
      <p:sp>
        <p:nvSpPr>
          <p:cNvPr id="3" name="矩形 2"/>
          <p:cNvSpPr/>
          <p:nvPr/>
        </p:nvSpPr>
        <p:spPr>
          <a:xfrm>
            <a:off x="1356360" y="795528"/>
            <a:ext cx="2234184" cy="420624"/>
          </a:xfrm>
          <a:prstGeom prst="rect">
            <a:avLst/>
          </a:prstGeom>
          <a:solidFill>
            <a:srgbClr val="FFFFFF"/>
          </a:solidFill>
        </p:spPr>
        <p:txBody>
          <a:bodyPr wrap="none" lIns="0" tIns="0" rIns="0" bIns="0">
            <a:noAutofit/>
          </a:bodyPr>
          <a:p>
            <a:pPr indent="0"/>
            <a:r>
              <a:rPr lang="zh-CN" sz="3100" b="1">
                <a:solidFill>
                  <a:schemeClr val="tx1"/>
                </a:solidFill>
                <a:latin typeface="Arial" panose="020B0604020202020204"/>
                <a:ea typeface="Arial" panose="020B0604020202020204"/>
              </a:rPr>
              <a:t>1</a:t>
            </a:r>
            <a:r>
              <a:rPr lang="zh-CN" sz="3100" b="1">
                <a:solidFill>
                  <a:schemeClr val="tx1"/>
                </a:solidFill>
                <a:latin typeface="MingLiU" panose="02020509000000000000" charset="-120"/>
                <a:ea typeface="MingLiU" panose="02020509000000000000" charset="-120"/>
              </a:rPr>
              <a:t>、</a:t>
            </a:r>
            <a:r>
              <a:rPr lang="zh-TW" sz="3100" b="1">
                <a:solidFill>
                  <a:schemeClr val="tx1"/>
                </a:solidFill>
                <a:latin typeface="MingLiU" panose="02020509000000000000" charset="-120"/>
                <a:ea typeface="MingLiU" panose="02020509000000000000" charset="-120"/>
              </a:rPr>
              <a:t>知识产权</a:t>
            </a:r>
            <a:endParaRPr lang="zh-TW" sz="3100" b="1">
              <a:solidFill>
                <a:schemeClr val="tx1"/>
              </a:solidFill>
              <a:latin typeface="MingLiU" panose="02020509000000000000" charset="-120"/>
              <a:ea typeface="MingLiU" panose="02020509000000000000" charset="-120"/>
            </a:endParaRPr>
          </a:p>
        </p:txBody>
      </p:sp>
      <p:sp>
        <p:nvSpPr>
          <p:cNvPr id="4" name="矩形 3"/>
          <p:cNvSpPr/>
          <p:nvPr/>
        </p:nvSpPr>
        <p:spPr>
          <a:xfrm>
            <a:off x="4600067" y="795401"/>
            <a:ext cx="4733544" cy="536448"/>
          </a:xfrm>
          <a:prstGeom prst="rect">
            <a:avLst/>
          </a:prstGeom>
          <a:solidFill>
            <a:srgbClr val="FFFFFF"/>
          </a:solidFill>
        </p:spPr>
        <p:txBody>
          <a:bodyPr lIns="0" tIns="0" rIns="0" bIns="0">
            <a:noAutofit/>
          </a:bodyPr>
          <a:p>
            <a:pPr marL="128905" indent="0" algn="just">
              <a:lnSpc>
                <a:spcPts val="2150"/>
              </a:lnSpc>
            </a:pPr>
            <a:r>
              <a:rPr lang="zh-TW" sz="1700" b="1">
                <a:latin typeface="MingLiU" panose="02020509000000000000" charset="-120"/>
                <a:ea typeface="MingLiU" panose="02020509000000000000" charset="-120"/>
              </a:rPr>
              <a:t>获得</a:t>
            </a:r>
            <a:r>
              <a:rPr lang="zh-TW" sz="1700" b="1">
                <a:solidFill>
                  <a:srgbClr val="420203"/>
                </a:solidFill>
                <a:latin typeface="MingLiU" panose="02020509000000000000" charset="-120"/>
                <a:ea typeface="MingLiU" panose="02020509000000000000" charset="-120"/>
              </a:rPr>
              <a:t>对其主</a:t>
            </a:r>
            <a:r>
              <a:rPr lang="zh-TW" sz="1700" b="1">
                <a:solidFill>
                  <a:srgbClr val="F50405"/>
                </a:solidFill>
                <a:latin typeface="MingLiU" panose="02020509000000000000" charset="-120"/>
                <a:ea typeface="MingLiU" panose="02020509000000000000" charset="-120"/>
              </a:rPr>
              <a:t>要产品（服务）</a:t>
            </a:r>
            <a:r>
              <a:rPr lang="zh-TW" sz="1700" b="1">
                <a:latin typeface="MingLiU" panose="02020509000000000000" charset="-120"/>
                <a:ea typeface="MingLiU" panose="02020509000000000000" charset="-120"/>
              </a:rPr>
              <a:t>在技术上发挥核心 支持作用的知识产权的所有权</a:t>
            </a:r>
            <a:endParaRPr lang="zh-TW" sz="1700" b="1">
              <a:latin typeface="MingLiU" panose="02020509000000000000" charset="-120"/>
              <a:ea typeface="MingLiU" panose="02020509000000000000" charset="-120"/>
            </a:endParaRPr>
          </a:p>
        </p:txBody>
      </p:sp>
      <p:sp>
        <p:nvSpPr>
          <p:cNvPr id="5" name="矩形 4"/>
          <p:cNvSpPr/>
          <p:nvPr/>
        </p:nvSpPr>
        <p:spPr>
          <a:xfrm>
            <a:off x="1783080" y="6464808"/>
            <a:ext cx="3934968" cy="557784"/>
          </a:xfrm>
          <a:prstGeom prst="rect">
            <a:avLst/>
          </a:prstGeom>
          <a:solidFill>
            <a:schemeClr val="accent2">
              <a:lumMod val="40000"/>
              <a:lumOff val="60000"/>
            </a:schemeClr>
          </a:solidFill>
        </p:spPr>
        <p:txBody>
          <a:bodyPr lIns="0" tIns="0" rIns="0" bIns="0">
            <a:noAutofit/>
          </a:bodyPr>
          <a:p>
            <a:pPr indent="0">
              <a:lnSpc>
                <a:spcPts val="2015"/>
              </a:lnSpc>
            </a:pPr>
            <a:r>
              <a:rPr lang="zh-TW" sz="1700">
                <a:solidFill>
                  <a:srgbClr val="F50405"/>
                </a:solidFill>
                <a:latin typeface="黑体" panose="02010609060101010101" charset="-122"/>
                <a:ea typeface="黑体" panose="02010609060101010101" charset="-122"/>
                <a:cs typeface="黑体" panose="02010609060101010101" charset="-122"/>
              </a:rPr>
              <a:t>按</a:t>
            </a:r>
            <a:r>
              <a:rPr lang="zh-TW" sz="1700" b="1">
                <a:solidFill>
                  <a:srgbClr val="F50405"/>
                </a:solidFill>
                <a:latin typeface="黑体" panose="02010609060101010101" charset="-122"/>
                <a:ea typeface="黑体" panose="02010609060101010101" charset="-122"/>
                <a:cs typeface="黑体" panose="02010609060101010101" charset="-122"/>
              </a:rPr>
              <a:t>II</a:t>
            </a:r>
            <a:r>
              <a:rPr lang="zh-TW" sz="1700">
                <a:solidFill>
                  <a:srgbClr val="F50405"/>
                </a:solidFill>
                <a:latin typeface="黑体" panose="02010609060101010101" charset="-122"/>
                <a:ea typeface="黑体" panose="02010609060101010101" charset="-122"/>
                <a:cs typeface="黑体" panose="02010609060101010101" charset="-122"/>
              </a:rPr>
              <a:t>类评价的知识产权在申请高新技术 企业时,仅限使用一次。</a:t>
            </a:r>
            <a:endParaRPr lang="zh-TW" sz="1700">
              <a:solidFill>
                <a:srgbClr val="F50405"/>
              </a:solidFill>
              <a:latin typeface="黑体" panose="02010609060101010101" charset="-122"/>
              <a:ea typeface="黑体" panose="02010609060101010101" charset="-122"/>
              <a:cs typeface="黑体" panose="02010609060101010101" charset="-122"/>
            </a:endParaRPr>
          </a:p>
        </p:txBody>
      </p:sp>
      <p:sp>
        <p:nvSpPr>
          <p:cNvPr id="6" name="矩形 5"/>
          <p:cNvSpPr/>
          <p:nvPr/>
        </p:nvSpPr>
        <p:spPr>
          <a:xfrm>
            <a:off x="6184392" y="2215896"/>
            <a:ext cx="3148584" cy="2087880"/>
          </a:xfrm>
          <a:prstGeom prst="rect">
            <a:avLst/>
          </a:prstGeom>
          <a:solidFill>
            <a:schemeClr val="accent2">
              <a:lumMod val="40000"/>
              <a:lumOff val="60000"/>
            </a:schemeClr>
          </a:solidFill>
        </p:spPr>
        <p:txBody>
          <a:bodyPr lIns="0" tIns="0" rIns="0" bIns="0">
            <a:noAutofit/>
          </a:bodyPr>
          <a:p>
            <a:pPr indent="177800">
              <a:spcAft>
                <a:spcPts val="140"/>
              </a:spcAft>
            </a:pPr>
            <a:r>
              <a:rPr lang="zh-TW" sz="1900" b="1">
                <a:latin typeface="黑体" panose="02010609060101010101" charset="-122"/>
                <a:ea typeface="黑体" panose="02010609060101010101" charset="-122"/>
                <a:cs typeface="黑体" panose="02010609060101010101" charset="-122"/>
              </a:rPr>
              <a:t>I</a:t>
            </a:r>
            <a:r>
              <a:rPr lang="zh-TW" sz="1900">
                <a:latin typeface="黑体" panose="02010609060101010101" charset="-122"/>
                <a:ea typeface="黑体" panose="02010609060101010101" charset="-122"/>
                <a:cs typeface="黑体" panose="02010609060101010101" charset="-122"/>
              </a:rPr>
              <a:t>类评价知识产权：</a:t>
            </a:r>
            <a:endParaRPr lang="zh-TW" sz="1900">
              <a:latin typeface="黑体" panose="02010609060101010101" charset="-122"/>
              <a:ea typeface="黑体" panose="02010609060101010101" charset="-122"/>
              <a:cs typeface="黑体" panose="02010609060101010101" charset="-122"/>
            </a:endParaRPr>
          </a:p>
          <a:p>
            <a:pPr indent="177800">
              <a:spcAft>
                <a:spcPts val="140"/>
              </a:spcAft>
            </a:pPr>
            <a:r>
              <a:rPr lang="en-US" sz="1700">
                <a:latin typeface="黑体" panose="02010609060101010101" charset="-122"/>
                <a:ea typeface="黑体" panose="02010609060101010101" charset="-122"/>
                <a:cs typeface="黑体" panose="02010609060101010101" charset="-122"/>
              </a:rPr>
              <a:t>•</a:t>
            </a:r>
            <a:r>
              <a:rPr lang="zh-TW" sz="1700">
                <a:latin typeface="黑体" panose="02010609060101010101" charset="-122"/>
                <a:ea typeface="黑体" panose="02010609060101010101" charset="-122"/>
                <a:cs typeface="黑体" panose="02010609060101010101" charset="-122"/>
              </a:rPr>
              <a:t>发明专利（含国防专利）</a:t>
            </a:r>
            <a:endParaRPr lang="zh-TW" sz="1700">
              <a:latin typeface="黑体" panose="02010609060101010101" charset="-122"/>
              <a:ea typeface="黑体" panose="02010609060101010101" charset="-122"/>
              <a:cs typeface="黑体" panose="02010609060101010101" charset="-122"/>
            </a:endParaRPr>
          </a:p>
          <a:p>
            <a:pPr indent="177800">
              <a:spcAft>
                <a:spcPts val="140"/>
              </a:spcAft>
            </a:pPr>
            <a:r>
              <a:rPr lang="zh-TW" sz="1700">
                <a:latin typeface="黑体" panose="02010609060101010101" charset="-122"/>
                <a:ea typeface="黑体" panose="02010609060101010101" charset="-122"/>
                <a:cs typeface="黑体" panose="02010609060101010101" charset="-122"/>
              </a:rPr>
              <a:t>-植物新品种</a:t>
            </a:r>
            <a:endParaRPr lang="zh-TW" sz="1700">
              <a:latin typeface="黑体" panose="02010609060101010101" charset="-122"/>
              <a:ea typeface="黑体" panose="02010609060101010101" charset="-122"/>
              <a:cs typeface="黑体" panose="02010609060101010101" charset="-122"/>
            </a:endParaRPr>
          </a:p>
          <a:p>
            <a:pPr indent="177800">
              <a:spcAft>
                <a:spcPts val="140"/>
              </a:spcAft>
            </a:pPr>
            <a:r>
              <a:rPr lang="zh-TW" sz="1700">
                <a:latin typeface="黑体" panose="02010609060101010101" charset="-122"/>
                <a:ea typeface="黑体" panose="02010609060101010101" charset="-122"/>
                <a:cs typeface="黑体" panose="02010609060101010101" charset="-122"/>
              </a:rPr>
              <a:t>-国家级农作物品种</a:t>
            </a:r>
            <a:endParaRPr lang="zh-TW" sz="1700">
              <a:latin typeface="黑体" panose="02010609060101010101" charset="-122"/>
              <a:ea typeface="黑体" panose="02010609060101010101" charset="-122"/>
              <a:cs typeface="黑体" panose="02010609060101010101" charset="-122"/>
            </a:endParaRPr>
          </a:p>
          <a:p>
            <a:pPr indent="177800">
              <a:spcAft>
                <a:spcPts val="350"/>
              </a:spcAft>
            </a:pPr>
            <a:r>
              <a:rPr lang="zh-TW" sz="1700">
                <a:latin typeface="黑体" panose="02010609060101010101" charset="-122"/>
                <a:ea typeface="黑体" panose="02010609060101010101" charset="-122"/>
                <a:cs typeface="黑体" panose="02010609060101010101" charset="-122"/>
              </a:rPr>
              <a:t>・国家新药</a:t>
            </a:r>
            <a:endParaRPr lang="zh-TW" sz="1700">
              <a:latin typeface="黑体" panose="02010609060101010101" charset="-122"/>
              <a:ea typeface="黑体" panose="02010609060101010101" charset="-122"/>
              <a:cs typeface="黑体" panose="02010609060101010101" charset="-122"/>
            </a:endParaRPr>
          </a:p>
          <a:p>
            <a:pPr indent="177800">
              <a:spcAft>
                <a:spcPts val="350"/>
              </a:spcAft>
            </a:pPr>
            <a:r>
              <a:rPr lang="zh-TW" sz="1700">
                <a:latin typeface="黑体" panose="02010609060101010101" charset="-122"/>
                <a:ea typeface="黑体" panose="02010609060101010101" charset="-122"/>
                <a:cs typeface="黑体" panose="02010609060101010101" charset="-122"/>
              </a:rPr>
              <a:t>-国家一级中药保护品种</a:t>
            </a:r>
            <a:endParaRPr lang="zh-TW" sz="1700">
              <a:latin typeface="黑体" panose="02010609060101010101" charset="-122"/>
              <a:ea typeface="黑体" panose="02010609060101010101" charset="-122"/>
              <a:cs typeface="黑体" panose="02010609060101010101" charset="-122"/>
            </a:endParaRPr>
          </a:p>
          <a:p>
            <a:pPr indent="177800"/>
            <a:r>
              <a:rPr lang="zh-TW" sz="1700">
                <a:latin typeface="黑体" panose="02010609060101010101" charset="-122"/>
                <a:ea typeface="黑体" panose="02010609060101010101" charset="-122"/>
                <a:cs typeface="黑体" panose="02010609060101010101" charset="-122"/>
              </a:rPr>
              <a:t>-集成电路布图设计专有权</a:t>
            </a:r>
            <a:endParaRPr lang="zh-TW" sz="1700">
              <a:latin typeface="黑体" panose="02010609060101010101" charset="-122"/>
              <a:ea typeface="黑体" panose="02010609060101010101" charset="-122"/>
              <a:cs typeface="黑体" panose="02010609060101010101" charset="-122"/>
            </a:endParaRPr>
          </a:p>
        </p:txBody>
      </p:sp>
      <p:sp>
        <p:nvSpPr>
          <p:cNvPr id="7" name="矩形 6"/>
          <p:cNvSpPr/>
          <p:nvPr/>
        </p:nvSpPr>
        <p:spPr>
          <a:xfrm>
            <a:off x="5980176" y="5306568"/>
            <a:ext cx="2069592" cy="877824"/>
          </a:xfrm>
          <a:prstGeom prst="rect">
            <a:avLst/>
          </a:prstGeom>
          <a:solidFill>
            <a:schemeClr val="accent2">
              <a:lumMod val="40000"/>
              <a:lumOff val="60000"/>
            </a:schemeClr>
          </a:solidFill>
        </p:spPr>
        <p:txBody>
          <a:bodyPr lIns="0" tIns="0" rIns="0" bIns="0">
            <a:noAutofit/>
          </a:bodyPr>
          <a:p>
            <a:pPr indent="25400" algn="just">
              <a:lnSpc>
                <a:spcPts val="2305"/>
              </a:lnSpc>
              <a:spcAft>
                <a:spcPts val="140"/>
              </a:spcAft>
            </a:pPr>
            <a:r>
              <a:rPr lang="zh-TW" sz="1700" b="1">
                <a:latin typeface="黑体" panose="02010609060101010101" charset="-122"/>
                <a:ea typeface="黑体" panose="02010609060101010101" charset="-122"/>
                <a:cs typeface="黑体" panose="02010609060101010101" charset="-122"/>
              </a:rPr>
              <a:t>II</a:t>
            </a:r>
            <a:r>
              <a:rPr lang="zh-TW" sz="1700">
                <a:latin typeface="黑体" panose="02010609060101010101" charset="-122"/>
                <a:ea typeface="黑体" panose="02010609060101010101" charset="-122"/>
                <a:cs typeface="黑体" panose="02010609060101010101" charset="-122"/>
              </a:rPr>
              <a:t>类评价知识产权: -实用新型专利</a:t>
            </a:r>
            <a:endParaRPr lang="zh-TW" sz="1700">
              <a:latin typeface="黑体" panose="02010609060101010101" charset="-122"/>
              <a:ea typeface="黑体" panose="02010609060101010101" charset="-122"/>
              <a:cs typeface="黑体" panose="02010609060101010101" charset="-122"/>
            </a:endParaRPr>
          </a:p>
          <a:p>
            <a:pPr indent="177800">
              <a:lnSpc>
                <a:spcPts val="2305"/>
              </a:lnSpc>
            </a:pPr>
            <a:r>
              <a:rPr lang="zh-TW" sz="1700">
                <a:latin typeface="黑体" panose="02010609060101010101" charset="-122"/>
                <a:ea typeface="黑体" panose="02010609060101010101" charset="-122"/>
                <a:cs typeface="黑体" panose="02010609060101010101" charset="-122"/>
              </a:rPr>
              <a:t>-软件著作权</a:t>
            </a:r>
            <a:endParaRPr lang="zh-TW" sz="1700">
              <a:latin typeface="黑体" panose="02010609060101010101" charset="-122"/>
              <a:ea typeface="黑体" panose="02010609060101010101" charset="-122"/>
              <a:cs typeface="黑体" panose="02010609060101010101" charset="-122"/>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p:sp>
        <p:nvSpPr>
          <p:cNvPr id="2" name="矩形 1"/>
          <p:cNvSpPr/>
          <p:nvPr/>
        </p:nvSpPr>
        <p:spPr>
          <a:xfrm>
            <a:off x="1461262" y="975995"/>
            <a:ext cx="2200656" cy="420624"/>
          </a:xfrm>
          <a:prstGeom prst="rect">
            <a:avLst/>
          </a:prstGeom>
          <a:solidFill>
            <a:srgbClr val="FFFFFF"/>
          </a:solidFill>
        </p:spPr>
        <p:txBody>
          <a:bodyPr wrap="none" lIns="0" tIns="0" rIns="0" bIns="0">
            <a:noAutofit/>
          </a:bodyPr>
          <a:p>
            <a:pPr indent="0"/>
            <a:r>
              <a:rPr lang="zh-CN" sz="3100" b="1">
                <a:solidFill>
                  <a:schemeClr val="tx1"/>
                </a:solidFill>
                <a:latin typeface="黑体" panose="02010609060101010101" charset="-122"/>
                <a:ea typeface="黑体" panose="02010609060101010101" charset="-122"/>
                <a:cs typeface="黑体" panose="02010609060101010101" charset="-122"/>
              </a:rPr>
              <a:t>1、</a:t>
            </a:r>
            <a:r>
              <a:rPr lang="zh-TW" sz="3100" b="1">
                <a:solidFill>
                  <a:schemeClr val="tx1"/>
                </a:solidFill>
                <a:latin typeface="黑体" panose="02010609060101010101" charset="-122"/>
                <a:ea typeface="黑体" panose="02010609060101010101" charset="-122"/>
                <a:cs typeface="黑体" panose="02010609060101010101" charset="-122"/>
              </a:rPr>
              <a:t>知识产权</a:t>
            </a:r>
            <a:endParaRPr lang="zh-TW" sz="3100" b="1">
              <a:solidFill>
                <a:schemeClr val="tx1"/>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1395984" y="2197608"/>
            <a:ext cx="7525512" cy="4422648"/>
          </a:xfrm>
          <a:prstGeom prst="rect">
            <a:avLst/>
          </a:prstGeom>
          <a:solidFill>
            <a:srgbClr val="FFFFFF"/>
          </a:solidFill>
        </p:spPr>
        <p:txBody>
          <a:bodyPr lIns="0" tIns="0" rIns="0" bIns="0">
            <a:noAutofit/>
          </a:bodyPr>
          <a:p>
            <a:pPr indent="0">
              <a:lnSpc>
                <a:spcPts val="2990"/>
              </a:lnSpc>
              <a:spcAft>
                <a:spcPts val="210"/>
              </a:spcAft>
            </a:pPr>
            <a:r>
              <a:rPr lang="en-US" sz="1900">
                <a:solidFill>
                  <a:srgbClr val="010193"/>
                </a:solidFill>
                <a:latin typeface="黑体" panose="02010609060101010101" charset="-122"/>
                <a:ea typeface="黑体" panose="02010609060101010101" charset="-122"/>
                <a:cs typeface="黑体" panose="02010609060101010101" charset="-122"/>
              </a:rPr>
              <a:t>•</a:t>
            </a:r>
            <a:r>
              <a:rPr lang="zh-TW" sz="1900">
                <a:solidFill>
                  <a:srgbClr val="010193"/>
                </a:solidFill>
                <a:latin typeface="黑体" panose="02010609060101010101" charset="-122"/>
                <a:ea typeface="黑体" panose="02010609060101010101" charset="-122"/>
                <a:cs typeface="黑体" panose="02010609060101010101" charset="-122"/>
              </a:rPr>
              <a:t>注册要求：</a:t>
            </a:r>
            <a:endParaRPr lang="zh-TW" sz="1900">
              <a:solidFill>
                <a:srgbClr val="010193"/>
              </a:solidFill>
              <a:latin typeface="黑体" panose="02010609060101010101" charset="-122"/>
              <a:ea typeface="黑体" panose="02010609060101010101" charset="-122"/>
              <a:cs typeface="黑体" panose="02010609060101010101" charset="-122"/>
            </a:endParaRPr>
          </a:p>
          <a:p>
            <a:pPr indent="431800">
              <a:lnSpc>
                <a:spcPts val="2990"/>
              </a:lnSpc>
              <a:spcAft>
                <a:spcPts val="210"/>
              </a:spcAft>
            </a:pPr>
            <a:r>
              <a:rPr lang="zh-CN" sz="1900">
                <a:latin typeface="黑体" panose="02010609060101010101" charset="-122"/>
                <a:ea typeface="黑体" panose="02010609060101010101" charset="-122"/>
                <a:cs typeface="黑体" panose="02010609060101010101" charset="-122"/>
              </a:rPr>
              <a:t>-</a:t>
            </a:r>
            <a:r>
              <a:rPr lang="zh-TW" sz="1900">
                <a:latin typeface="黑体" panose="02010609060101010101" charset="-122"/>
                <a:ea typeface="黑体" panose="02010609060101010101" charset="-122"/>
                <a:cs typeface="黑体" panose="02010609060101010101" charset="-122"/>
              </a:rPr>
              <a:t>须在中国境内授权或审批审定</a:t>
            </a:r>
            <a:endParaRPr lang="zh-TW" sz="1900">
              <a:latin typeface="黑体" panose="02010609060101010101" charset="-122"/>
              <a:ea typeface="黑体" panose="02010609060101010101" charset="-122"/>
              <a:cs typeface="黑体" panose="02010609060101010101" charset="-122"/>
            </a:endParaRPr>
          </a:p>
          <a:p>
            <a:pPr indent="0">
              <a:lnSpc>
                <a:spcPts val="2990"/>
              </a:lnSpc>
              <a:spcAft>
                <a:spcPts val="210"/>
              </a:spcAft>
            </a:pPr>
            <a:r>
              <a:rPr lang="en-US" sz="1900">
                <a:solidFill>
                  <a:srgbClr val="010193"/>
                </a:solidFill>
                <a:latin typeface="黑体" panose="02010609060101010101" charset="-122"/>
                <a:ea typeface="黑体" panose="02010609060101010101" charset="-122"/>
                <a:cs typeface="黑体" panose="02010609060101010101" charset="-122"/>
              </a:rPr>
              <a:t>•</a:t>
            </a:r>
            <a:r>
              <a:rPr lang="zh-TW" sz="1900">
                <a:solidFill>
                  <a:srgbClr val="010193"/>
                </a:solidFill>
                <a:latin typeface="黑体" panose="02010609060101010101" charset="-122"/>
                <a:ea typeface="黑体" panose="02010609060101010101" charset="-122"/>
                <a:cs typeface="黑体" panose="02010609060101010101" charset="-122"/>
              </a:rPr>
              <a:t>有效期要求：</a:t>
            </a:r>
            <a:endParaRPr lang="zh-TW" sz="1900">
              <a:solidFill>
                <a:srgbClr val="010193"/>
              </a:solidFill>
              <a:latin typeface="黑体" panose="02010609060101010101" charset="-122"/>
              <a:ea typeface="黑体" panose="02010609060101010101" charset="-122"/>
              <a:cs typeface="黑体" panose="02010609060101010101" charset="-122"/>
            </a:endParaRPr>
          </a:p>
          <a:p>
            <a:pPr indent="431800" algn="just">
              <a:lnSpc>
                <a:spcPts val="2990"/>
              </a:lnSpc>
              <a:spcAft>
                <a:spcPts val="420"/>
              </a:spcAft>
            </a:pPr>
            <a:r>
              <a:rPr lang="zh-CN" sz="1900">
                <a:latin typeface="黑体" panose="02010609060101010101" charset="-122"/>
                <a:ea typeface="黑体" panose="02010609060101010101" charset="-122"/>
                <a:cs typeface="黑体" panose="02010609060101010101" charset="-122"/>
              </a:rPr>
              <a:t>-</a:t>
            </a:r>
            <a:r>
              <a:rPr lang="zh-TW" sz="1900">
                <a:latin typeface="黑体" panose="02010609060101010101" charset="-122"/>
                <a:ea typeface="黑体" panose="02010609060101010101" charset="-122"/>
                <a:cs typeface="黑体" panose="02010609060101010101" charset="-122"/>
              </a:rPr>
              <a:t>在中国法律的有效保护期内</a:t>
            </a:r>
            <a:endParaRPr lang="zh-TW" sz="1900">
              <a:latin typeface="黑体" panose="02010609060101010101" charset="-122"/>
              <a:ea typeface="黑体" panose="02010609060101010101" charset="-122"/>
              <a:cs typeface="黑体" panose="02010609060101010101" charset="-122"/>
            </a:endParaRPr>
          </a:p>
          <a:p>
            <a:pPr marL="387985" indent="0" algn="just">
              <a:lnSpc>
                <a:spcPts val="2830"/>
              </a:lnSpc>
              <a:spcAft>
                <a:spcPts val="210"/>
              </a:spcAft>
            </a:pPr>
            <a:r>
              <a:rPr lang="en-US" sz="1900">
                <a:solidFill>
                  <a:srgbClr val="F50405"/>
                </a:solidFill>
                <a:latin typeface="黑体" panose="02010609060101010101" charset="-122"/>
                <a:ea typeface="黑体" panose="02010609060101010101" charset="-122"/>
                <a:cs typeface="黑体" panose="02010609060101010101" charset="-122"/>
              </a:rPr>
              <a:t>*</a:t>
            </a:r>
            <a:r>
              <a:rPr lang="zh-TW" sz="1900">
                <a:solidFill>
                  <a:srgbClr val="F50405"/>
                </a:solidFill>
                <a:latin typeface="黑体" panose="02010609060101010101" charset="-122"/>
                <a:ea typeface="黑体" panose="02010609060101010101" charset="-122"/>
                <a:cs typeface="黑体" panose="02010609060101010101" charset="-122"/>
              </a:rPr>
              <a:t>专利的有效性以企业申请认定前获得授权证书或授权通知书并能提供缴费依据为准。</a:t>
            </a:r>
            <a:endParaRPr lang="zh-TW" sz="1900">
              <a:solidFill>
                <a:srgbClr val="F50405"/>
              </a:solidFill>
              <a:latin typeface="黑体" panose="02010609060101010101" charset="-122"/>
              <a:ea typeface="黑体" panose="02010609060101010101" charset="-122"/>
              <a:cs typeface="黑体" panose="02010609060101010101" charset="-122"/>
            </a:endParaRPr>
          </a:p>
          <a:p>
            <a:pPr indent="0">
              <a:lnSpc>
                <a:spcPts val="2990"/>
              </a:lnSpc>
              <a:spcAft>
                <a:spcPts val="210"/>
              </a:spcAft>
            </a:pPr>
            <a:r>
              <a:rPr lang="en-US" sz="1900">
                <a:solidFill>
                  <a:srgbClr val="010193"/>
                </a:solidFill>
                <a:latin typeface="黑体" panose="02010609060101010101" charset="-122"/>
                <a:ea typeface="黑体" panose="02010609060101010101" charset="-122"/>
                <a:cs typeface="黑体" panose="02010609060101010101" charset="-122"/>
              </a:rPr>
              <a:t>•</a:t>
            </a:r>
            <a:r>
              <a:rPr lang="zh-TW" sz="1900">
                <a:solidFill>
                  <a:srgbClr val="010193"/>
                </a:solidFill>
                <a:latin typeface="黑体" panose="02010609060101010101" charset="-122"/>
                <a:ea typeface="黑体" panose="02010609060101010101" charset="-122"/>
                <a:cs typeface="黑体" panose="02010609060101010101" charset="-122"/>
              </a:rPr>
              <a:t>知识产权归属：</a:t>
            </a:r>
            <a:endParaRPr lang="zh-TW" sz="1900">
              <a:solidFill>
                <a:srgbClr val="010193"/>
              </a:solidFill>
              <a:latin typeface="黑体" panose="02010609060101010101" charset="-122"/>
              <a:ea typeface="黑体" panose="02010609060101010101" charset="-122"/>
              <a:cs typeface="黑体" panose="02010609060101010101" charset="-122"/>
            </a:endParaRPr>
          </a:p>
          <a:p>
            <a:pPr indent="431800">
              <a:lnSpc>
                <a:spcPts val="2990"/>
              </a:lnSpc>
              <a:spcAft>
                <a:spcPts val="210"/>
              </a:spcAft>
            </a:pPr>
            <a:r>
              <a:rPr lang="zh-CN" sz="1900">
                <a:latin typeface="黑体" panose="02010609060101010101" charset="-122"/>
                <a:ea typeface="黑体" panose="02010609060101010101" charset="-122"/>
                <a:cs typeface="黑体" panose="02010609060101010101" charset="-122"/>
              </a:rPr>
              <a:t>-</a:t>
            </a:r>
            <a:r>
              <a:rPr lang="zh-TW" sz="1900">
                <a:latin typeface="黑体" panose="02010609060101010101" charset="-122"/>
                <a:ea typeface="黑体" panose="02010609060101010101" charset="-122"/>
                <a:cs typeface="黑体" panose="02010609060101010101" charset="-122"/>
              </a:rPr>
              <a:t>知识产权权属人应为申请企业</a:t>
            </a:r>
            <a:endParaRPr lang="zh-TW" sz="1900">
              <a:latin typeface="黑体" panose="02010609060101010101" charset="-122"/>
              <a:ea typeface="黑体" panose="02010609060101010101" charset="-122"/>
              <a:cs typeface="黑体" panose="02010609060101010101" charset="-122"/>
            </a:endParaRPr>
          </a:p>
          <a:p>
            <a:pPr marL="387985" indent="0" algn="just">
              <a:lnSpc>
                <a:spcPts val="2990"/>
              </a:lnSpc>
            </a:pPr>
            <a:r>
              <a:rPr lang="en-US" sz="1900">
                <a:solidFill>
                  <a:srgbClr val="F50405"/>
                </a:solidFill>
                <a:latin typeface="黑体" panose="02010609060101010101" charset="-122"/>
                <a:ea typeface="黑体" panose="02010609060101010101" charset="-122"/>
                <a:cs typeface="黑体" panose="02010609060101010101" charset="-122"/>
              </a:rPr>
              <a:t>*</a:t>
            </a:r>
            <a:r>
              <a:rPr lang="zh-TW" sz="1900">
                <a:solidFill>
                  <a:srgbClr val="F50405"/>
                </a:solidFill>
                <a:latin typeface="黑体" panose="02010609060101010101" charset="-122"/>
                <a:ea typeface="黑体" panose="02010609060101010101" charset="-122"/>
                <a:cs typeface="黑体" panose="02010609060101010101" charset="-122"/>
              </a:rPr>
              <a:t>在申请髙新技术企业及高新技术企业资格存续期内</a:t>
            </a:r>
            <a:r>
              <a:rPr lang="zh-CN" altLang="zh-TW" sz="1900">
                <a:solidFill>
                  <a:srgbClr val="F50405"/>
                </a:solidFill>
                <a:latin typeface="黑体" panose="02010609060101010101" charset="-122"/>
                <a:ea typeface="黑体" panose="02010609060101010101" charset="-122"/>
                <a:cs typeface="黑体" panose="02010609060101010101" charset="-122"/>
              </a:rPr>
              <a:t>，</a:t>
            </a:r>
            <a:r>
              <a:rPr lang="zh-TW" sz="1900">
                <a:solidFill>
                  <a:srgbClr val="F50405"/>
                </a:solidFill>
                <a:latin typeface="黑体" panose="02010609060101010101" charset="-122"/>
                <a:ea typeface="黑体" panose="02010609060101010101" charset="-122"/>
                <a:cs typeface="黑体" panose="02010609060101010101" charset="-122"/>
              </a:rPr>
              <a:t>知识产权有多个权属人时，只能由一个权属人在申请时使用。</a:t>
            </a:r>
            <a:endParaRPr lang="zh-TW" sz="1900">
              <a:solidFill>
                <a:srgbClr val="F50405"/>
              </a:solidFill>
              <a:latin typeface="黑体" panose="02010609060101010101" charset="-122"/>
              <a:ea typeface="黑体" panose="02010609060101010101" charset="-122"/>
              <a:cs typeface="黑体" panose="02010609060101010101" charset="-122"/>
            </a:endParaRPr>
          </a:p>
        </p:txBody>
      </p:sp>
      <p:pic>
        <p:nvPicPr>
          <p:cNvPr id="5" name="图片 4"/>
          <p:cNvPicPr>
            <a:picLocks noChangeAspect="1"/>
          </p:cNvPicPr>
          <p:nvPr/>
        </p:nvPicPr>
        <p:blipFill>
          <a:blip r:embed="rId1"/>
          <a:stretch>
            <a:fillRect/>
          </a:stretch>
        </p:blipFill>
        <p:spPr>
          <a:xfrm>
            <a:off x="1172591" y="1725422"/>
            <a:ext cx="8494776" cy="47244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316736" y="831850"/>
            <a:ext cx="2221992" cy="417576"/>
          </a:xfrm>
          <a:prstGeom prst="rect">
            <a:avLst/>
          </a:prstGeom>
          <a:solidFill>
            <a:srgbClr val="FFFFFF"/>
          </a:solidFill>
        </p:spPr>
        <p:txBody>
          <a:bodyPr wrap="none" lIns="0" tIns="0" rIns="0" bIns="0">
            <a:noAutofit/>
          </a:bodyPr>
          <a:p>
            <a:pPr indent="0"/>
            <a:r>
              <a:rPr lang="zh-CN" sz="3100" b="1">
                <a:solidFill>
                  <a:schemeClr val="tx1"/>
                </a:solidFill>
                <a:latin typeface="黑体" panose="02010609060101010101" charset="-122"/>
                <a:ea typeface="黑体" panose="02010609060101010101" charset="-122"/>
                <a:cs typeface="黑体" panose="02010609060101010101" charset="-122"/>
              </a:rPr>
              <a:t>2、</a:t>
            </a:r>
            <a:r>
              <a:rPr lang="zh-TW" sz="3100" b="1">
                <a:solidFill>
                  <a:schemeClr val="tx1"/>
                </a:solidFill>
                <a:latin typeface="黑体" panose="02010609060101010101" charset="-122"/>
                <a:ea typeface="黑体" panose="02010609060101010101" charset="-122"/>
                <a:cs typeface="黑体" panose="02010609060101010101" charset="-122"/>
              </a:rPr>
              <a:t>技术领域</a:t>
            </a:r>
            <a:endParaRPr lang="zh-TW" sz="3100" b="1">
              <a:solidFill>
                <a:schemeClr val="tx1"/>
              </a:solidFill>
              <a:latin typeface="黑体" panose="02010609060101010101" charset="-122"/>
              <a:ea typeface="黑体" panose="02010609060101010101" charset="-122"/>
              <a:cs typeface="黑体" panose="02010609060101010101" charset="-122"/>
            </a:endParaRPr>
          </a:p>
        </p:txBody>
      </p:sp>
      <p:sp>
        <p:nvSpPr>
          <p:cNvPr id="3" name="矩形 2"/>
          <p:cNvSpPr/>
          <p:nvPr/>
        </p:nvSpPr>
        <p:spPr>
          <a:xfrm>
            <a:off x="1307592" y="1871472"/>
            <a:ext cx="3389376" cy="3992880"/>
          </a:xfrm>
          <a:prstGeom prst="rect">
            <a:avLst/>
          </a:prstGeom>
          <a:solidFill>
            <a:srgbClr val="FFFFFF"/>
          </a:solidFill>
        </p:spPr>
        <p:txBody>
          <a:bodyPr lIns="0" tIns="0" rIns="0" bIns="0">
            <a:noAutofit/>
          </a:bodyPr>
          <a:p>
            <a:pPr indent="0">
              <a:lnSpc>
                <a:spcPts val="3530"/>
              </a:lnSpc>
            </a:pPr>
            <a:r>
              <a:rPr lang="en-US" altLang="zh-TW" sz="1900">
                <a:solidFill>
                  <a:srgbClr val="597C94"/>
                </a:solidFill>
                <a:latin typeface="MingLiU" panose="02020509000000000000" charset="-120"/>
                <a:ea typeface="MingLiU" panose="02020509000000000000" charset="-120"/>
              </a:rPr>
              <a:t> </a:t>
            </a:r>
            <a:r>
              <a:rPr lang="zh-TW" sz="1900">
                <a:solidFill>
                  <a:srgbClr val="597C94"/>
                </a:solidFill>
                <a:latin typeface="黑体" panose="02010609060101010101" charset="-122"/>
                <a:ea typeface="黑体" panose="02010609060101010101" charset="-122"/>
                <a:cs typeface="黑体" panose="02010609060101010101" charset="-122"/>
              </a:rPr>
              <a:t>对</a:t>
            </a:r>
            <a:r>
              <a:rPr lang="zh-TW" sz="1900">
                <a:solidFill>
                  <a:srgbClr val="59194C"/>
                </a:solidFill>
                <a:latin typeface="黑体" panose="02010609060101010101" charset="-122"/>
                <a:ea typeface="黑体" panose="02010609060101010101" charset="-122"/>
                <a:cs typeface="黑体" panose="02010609060101010101" charset="-122"/>
              </a:rPr>
              <a:t>企业主</a:t>
            </a:r>
            <a:r>
              <a:rPr lang="zh-TW" sz="1900">
                <a:solidFill>
                  <a:srgbClr val="F50405"/>
                </a:solidFill>
                <a:latin typeface="黑体" panose="02010609060101010101" charset="-122"/>
                <a:ea typeface="黑体" panose="02010609060101010101" charset="-122"/>
                <a:cs typeface="黑体" panose="02010609060101010101" charset="-122"/>
              </a:rPr>
              <a:t>要产品（服务）</a:t>
            </a:r>
            <a:endParaRPr lang="zh-TW" sz="1900">
              <a:solidFill>
                <a:srgbClr val="F50405"/>
              </a:solidFill>
              <a:latin typeface="黑体" panose="02010609060101010101" charset="-122"/>
              <a:ea typeface="黑体" panose="02010609060101010101" charset="-122"/>
              <a:cs typeface="黑体" panose="02010609060101010101" charset="-122"/>
            </a:endParaRPr>
          </a:p>
          <a:p>
            <a:pPr marL="145415" indent="12700">
              <a:lnSpc>
                <a:spcPts val="3530"/>
              </a:lnSpc>
            </a:pPr>
            <a:r>
              <a:rPr lang="zh-TW" sz="1900">
                <a:solidFill>
                  <a:srgbClr val="202267"/>
                </a:solidFill>
                <a:latin typeface="黑体" panose="02010609060101010101" charset="-122"/>
                <a:ea typeface="黑体" panose="02010609060101010101" charset="-122"/>
                <a:cs typeface="黑体" panose="02010609060101010101" charset="-122"/>
              </a:rPr>
              <a:t>发挥</a:t>
            </a:r>
            <a:r>
              <a:rPr lang="zh-TW" sz="1900">
                <a:solidFill>
                  <a:srgbClr val="F50405"/>
                </a:solidFill>
                <a:latin typeface="黑体" panose="02010609060101010101" charset="-122"/>
                <a:ea typeface="黑体" panose="02010609060101010101" charset="-122"/>
                <a:cs typeface="黑体" panose="02010609060101010101" charset="-122"/>
              </a:rPr>
              <a:t>核心支持作用</a:t>
            </a:r>
            <a:r>
              <a:rPr lang="zh-TW" sz="1900">
                <a:solidFill>
                  <a:srgbClr val="9F102D"/>
                </a:solidFill>
                <a:latin typeface="黑体" panose="02010609060101010101" charset="-122"/>
                <a:ea typeface="黑体" panose="02010609060101010101" charset="-122"/>
                <a:cs typeface="黑体" panose="02010609060101010101" charset="-122"/>
              </a:rPr>
              <a:t>的技术 </a:t>
            </a:r>
            <a:r>
              <a:rPr lang="zh-TW" sz="1900">
                <a:solidFill>
                  <a:srgbClr val="202267"/>
                </a:solidFill>
                <a:latin typeface="黑体" panose="02010609060101010101" charset="-122"/>
                <a:ea typeface="黑体" panose="02010609060101010101" charset="-122"/>
                <a:cs typeface="黑体" panose="02010609060101010101" charset="-122"/>
              </a:rPr>
              <a:t>属于《国家重点支持的高新技术领域》规定的范围：</a:t>
            </a:r>
            <a:endParaRPr lang="zh-TW" sz="1900">
              <a:solidFill>
                <a:srgbClr val="202267"/>
              </a:solidFill>
              <a:latin typeface="黑体" panose="02010609060101010101" charset="-122"/>
              <a:ea typeface="黑体" panose="02010609060101010101" charset="-122"/>
              <a:cs typeface="黑体" panose="02010609060101010101" charset="-122"/>
            </a:endParaRPr>
          </a:p>
          <a:p>
            <a:pPr marL="145415" indent="12700">
              <a:lnSpc>
                <a:spcPts val="3530"/>
              </a:lnSpc>
            </a:pPr>
            <a:r>
              <a:rPr lang="zh-TW" sz="1900" b="1">
                <a:solidFill>
                  <a:srgbClr val="202267"/>
                </a:solidFill>
                <a:latin typeface="黑体" panose="02010609060101010101" charset="-122"/>
                <a:ea typeface="黑体" panose="02010609060101010101" charset="-122"/>
                <a:cs typeface="黑体" panose="02010609060101010101" charset="-122"/>
              </a:rPr>
              <a:t>1</a:t>
            </a:r>
            <a:r>
              <a:rPr lang="zh-TW" sz="1900">
                <a:solidFill>
                  <a:srgbClr val="202267"/>
                </a:solidFill>
                <a:latin typeface="黑体" panose="02010609060101010101" charset="-122"/>
                <a:ea typeface="黑体" panose="02010609060101010101" charset="-122"/>
                <a:cs typeface="黑体" panose="02010609060101010101" charset="-122"/>
              </a:rPr>
              <a:t>、电子信息；</a:t>
            </a:r>
            <a:r>
              <a:rPr lang="zh-TW" sz="1900" b="1">
                <a:solidFill>
                  <a:srgbClr val="202267"/>
                </a:solidFill>
                <a:latin typeface="黑体" panose="02010609060101010101" charset="-122"/>
                <a:ea typeface="黑体" panose="02010609060101010101" charset="-122"/>
                <a:cs typeface="黑体" panose="02010609060101010101" charset="-122"/>
              </a:rPr>
              <a:t>2</a:t>
            </a:r>
            <a:r>
              <a:rPr lang="zh-TW" sz="1900">
                <a:solidFill>
                  <a:srgbClr val="202267"/>
                </a:solidFill>
                <a:latin typeface="黑体" panose="02010609060101010101" charset="-122"/>
                <a:ea typeface="黑体" panose="02010609060101010101" charset="-122"/>
                <a:cs typeface="黑体" panose="02010609060101010101" charset="-122"/>
              </a:rPr>
              <a:t>、生物与新 医药；</a:t>
            </a:r>
            <a:r>
              <a:rPr lang="zh-TW" sz="1900" b="1">
                <a:solidFill>
                  <a:srgbClr val="202267"/>
                </a:solidFill>
                <a:latin typeface="黑体" panose="02010609060101010101" charset="-122"/>
                <a:ea typeface="黑体" panose="02010609060101010101" charset="-122"/>
                <a:cs typeface="黑体" panose="02010609060101010101" charset="-122"/>
              </a:rPr>
              <a:t>3</a:t>
            </a:r>
            <a:r>
              <a:rPr lang="zh-TW" sz="1900">
                <a:solidFill>
                  <a:srgbClr val="202267"/>
                </a:solidFill>
                <a:latin typeface="黑体" panose="02010609060101010101" charset="-122"/>
                <a:ea typeface="黑体" panose="02010609060101010101" charset="-122"/>
                <a:cs typeface="黑体" panose="02010609060101010101" charset="-122"/>
              </a:rPr>
              <a:t>、航空航天；</a:t>
            </a:r>
            <a:r>
              <a:rPr lang="zh-TW" sz="1900" b="1">
                <a:solidFill>
                  <a:srgbClr val="202267"/>
                </a:solidFill>
                <a:latin typeface="黑体" panose="02010609060101010101" charset="-122"/>
                <a:ea typeface="黑体" panose="02010609060101010101" charset="-122"/>
                <a:cs typeface="黑体" panose="02010609060101010101" charset="-122"/>
              </a:rPr>
              <a:t>4</a:t>
            </a:r>
            <a:r>
              <a:rPr lang="zh-TW" sz="1900">
                <a:solidFill>
                  <a:srgbClr val="202267"/>
                </a:solidFill>
                <a:latin typeface="黑体" panose="02010609060101010101" charset="-122"/>
                <a:ea typeface="黑体" panose="02010609060101010101" charset="-122"/>
                <a:cs typeface="黑体" panose="02010609060101010101" charset="-122"/>
              </a:rPr>
              <a:t>、新 材料；</a:t>
            </a:r>
            <a:r>
              <a:rPr lang="zh-TW" sz="1900" b="1">
                <a:solidFill>
                  <a:srgbClr val="202267"/>
                </a:solidFill>
                <a:latin typeface="黑体" panose="02010609060101010101" charset="-122"/>
                <a:ea typeface="黑体" panose="02010609060101010101" charset="-122"/>
                <a:cs typeface="黑体" panose="02010609060101010101" charset="-122"/>
              </a:rPr>
              <a:t>5</a:t>
            </a:r>
            <a:r>
              <a:rPr lang="zh-TW" sz="1900">
                <a:solidFill>
                  <a:srgbClr val="202267"/>
                </a:solidFill>
                <a:latin typeface="黑体" panose="02010609060101010101" charset="-122"/>
                <a:ea typeface="黑体" panose="02010609060101010101" charset="-122"/>
                <a:cs typeface="黑体" panose="02010609060101010101" charset="-122"/>
              </a:rPr>
              <a:t>、高技术服务；</a:t>
            </a:r>
            <a:r>
              <a:rPr lang="zh-TW" sz="1900" b="1">
                <a:solidFill>
                  <a:srgbClr val="202267"/>
                </a:solidFill>
                <a:latin typeface="黑体" panose="02010609060101010101" charset="-122"/>
                <a:ea typeface="黑体" panose="02010609060101010101" charset="-122"/>
                <a:cs typeface="黑体" panose="02010609060101010101" charset="-122"/>
              </a:rPr>
              <a:t>6</a:t>
            </a:r>
            <a:r>
              <a:rPr lang="zh-TW" sz="1900">
                <a:solidFill>
                  <a:srgbClr val="202267"/>
                </a:solidFill>
                <a:latin typeface="黑体" panose="02010609060101010101" charset="-122"/>
                <a:ea typeface="黑体" panose="02010609060101010101" charset="-122"/>
                <a:cs typeface="黑体" panose="02010609060101010101" charset="-122"/>
              </a:rPr>
              <a:t>、 新能源与节能；</a:t>
            </a:r>
            <a:r>
              <a:rPr lang="zh-TW" sz="1900" b="1">
                <a:solidFill>
                  <a:srgbClr val="202267"/>
                </a:solidFill>
                <a:latin typeface="黑体" panose="02010609060101010101" charset="-122"/>
                <a:ea typeface="黑体" panose="02010609060101010101" charset="-122"/>
                <a:cs typeface="黑体" panose="02010609060101010101" charset="-122"/>
              </a:rPr>
              <a:t>7</a:t>
            </a:r>
            <a:r>
              <a:rPr lang="zh-TW" sz="1900">
                <a:solidFill>
                  <a:srgbClr val="202267"/>
                </a:solidFill>
                <a:latin typeface="黑体" panose="02010609060101010101" charset="-122"/>
                <a:ea typeface="黑体" panose="02010609060101010101" charset="-122"/>
                <a:cs typeface="黑体" panose="02010609060101010101" charset="-122"/>
              </a:rPr>
              <a:t>、资源与环境；</a:t>
            </a:r>
            <a:r>
              <a:rPr lang="zh-TW" sz="1900" b="1">
                <a:solidFill>
                  <a:srgbClr val="202267"/>
                </a:solidFill>
                <a:latin typeface="黑体" panose="02010609060101010101" charset="-122"/>
                <a:ea typeface="黑体" panose="02010609060101010101" charset="-122"/>
                <a:cs typeface="黑体" panose="02010609060101010101" charset="-122"/>
              </a:rPr>
              <a:t>8</a:t>
            </a:r>
            <a:r>
              <a:rPr lang="zh-TW" sz="1900">
                <a:solidFill>
                  <a:srgbClr val="202267"/>
                </a:solidFill>
                <a:latin typeface="黑体" panose="02010609060101010101" charset="-122"/>
                <a:ea typeface="黑体" panose="02010609060101010101" charset="-122"/>
                <a:cs typeface="黑体" panose="02010609060101010101" charset="-122"/>
              </a:rPr>
              <a:t>、先进制造与自动化</a:t>
            </a:r>
            <a:endParaRPr lang="zh-TW" sz="1900">
              <a:solidFill>
                <a:srgbClr val="202267"/>
              </a:solidFill>
              <a:latin typeface="黑体" panose="02010609060101010101" charset="-122"/>
              <a:ea typeface="黑体" panose="02010609060101010101" charset="-122"/>
              <a:cs typeface="黑体" panose="02010609060101010101" charset="-122"/>
            </a:endParaRPr>
          </a:p>
        </p:txBody>
      </p:sp>
      <p:sp>
        <p:nvSpPr>
          <p:cNvPr id="4" name="矩形 3"/>
          <p:cNvSpPr/>
          <p:nvPr/>
        </p:nvSpPr>
        <p:spPr>
          <a:xfrm>
            <a:off x="6153912" y="2639568"/>
            <a:ext cx="3185160" cy="3456432"/>
          </a:xfrm>
          <a:prstGeom prst="rect">
            <a:avLst/>
          </a:prstGeom>
          <a:solidFill>
            <a:srgbClr val="FFFFFF"/>
          </a:solidFill>
        </p:spPr>
        <p:txBody>
          <a:bodyPr lIns="0" tIns="0" rIns="0" bIns="0">
            <a:noAutofit/>
          </a:bodyPr>
          <a:p>
            <a:pPr indent="0">
              <a:lnSpc>
                <a:spcPts val="3570"/>
              </a:lnSpc>
            </a:pPr>
            <a:r>
              <a:rPr lang="zh-TW" sz="1900">
                <a:solidFill>
                  <a:srgbClr val="F50405"/>
                </a:solidFill>
                <a:latin typeface="黑体" panose="02010609060101010101" charset="-122"/>
                <a:ea typeface="黑体" panose="02010609060101010101" charset="-122"/>
                <a:cs typeface="黑体" panose="02010609060101010101" charset="-122"/>
              </a:rPr>
              <a:t>主要产品（服务）</a:t>
            </a:r>
            <a:r>
              <a:rPr lang="zh-TW" sz="1900">
                <a:solidFill>
                  <a:srgbClr val="202267"/>
                </a:solidFill>
                <a:latin typeface="黑体" panose="02010609060101010101" charset="-122"/>
                <a:ea typeface="黑体" panose="02010609060101010101" charset="-122"/>
                <a:cs typeface="黑体" panose="02010609060101010101" charset="-122"/>
              </a:rPr>
              <a:t>是指高新技术产品（服务）中</a:t>
            </a:r>
            <a:r>
              <a:rPr lang="zh-CN" altLang="zh-TW" sz="1900">
                <a:solidFill>
                  <a:srgbClr val="202267"/>
                </a:solidFill>
                <a:latin typeface="黑体" panose="02010609060101010101" charset="-122"/>
                <a:ea typeface="黑体" panose="02010609060101010101" charset="-122"/>
                <a:cs typeface="黑体" panose="02010609060101010101" charset="-122"/>
              </a:rPr>
              <a:t>，</a:t>
            </a:r>
            <a:r>
              <a:rPr lang="zh-TW" sz="1900">
                <a:solidFill>
                  <a:srgbClr val="202267"/>
                </a:solidFill>
                <a:latin typeface="黑体" panose="02010609060101010101" charset="-122"/>
                <a:ea typeface="黑体" panose="02010609060101010101" charset="-122"/>
                <a:cs typeface="黑体" panose="02010609060101010101" charset="-122"/>
              </a:rPr>
              <a:t>拥有在技术上发挥核心支持作用的知识产权的所有权</a:t>
            </a:r>
            <a:r>
              <a:rPr lang="zh-CN" altLang="zh-TW" sz="1900">
                <a:solidFill>
                  <a:srgbClr val="202267"/>
                </a:solidFill>
                <a:latin typeface="黑体" panose="02010609060101010101" charset="-122"/>
                <a:ea typeface="黑体" panose="02010609060101010101" charset="-122"/>
                <a:cs typeface="黑体" panose="02010609060101010101" charset="-122"/>
              </a:rPr>
              <a:t>，</a:t>
            </a:r>
            <a:r>
              <a:rPr lang="zh-TW" sz="1900">
                <a:solidFill>
                  <a:srgbClr val="202267"/>
                </a:solidFill>
                <a:latin typeface="黑体" panose="02010609060101010101" charset="-122"/>
                <a:ea typeface="黑体" panose="02010609060101010101" charset="-122"/>
                <a:cs typeface="黑体" panose="02010609060101010101" charset="-122"/>
              </a:rPr>
              <a:t>且收入之和在企业同期高新技术产品（服务）收入中超过</a:t>
            </a:r>
            <a:r>
              <a:rPr lang="zh-TW" sz="1900" b="1">
                <a:solidFill>
                  <a:srgbClr val="202267"/>
                </a:solidFill>
                <a:latin typeface="黑体" panose="02010609060101010101" charset="-122"/>
                <a:ea typeface="黑体" panose="02010609060101010101" charset="-122"/>
                <a:cs typeface="黑体" panose="02010609060101010101" charset="-122"/>
              </a:rPr>
              <a:t>50%</a:t>
            </a:r>
            <a:r>
              <a:rPr lang="zh-TW" sz="1900">
                <a:solidFill>
                  <a:srgbClr val="202267"/>
                </a:solidFill>
                <a:latin typeface="黑体" panose="02010609060101010101" charset="-122"/>
                <a:ea typeface="黑体" panose="02010609060101010101" charset="-122"/>
                <a:cs typeface="黑体" panose="02010609060101010101" charset="-122"/>
              </a:rPr>
              <a:t>的产品（服务）</a:t>
            </a:r>
            <a:endParaRPr lang="en-US" sz="1900" b="1">
              <a:solidFill>
                <a:srgbClr val="98C1D4"/>
              </a:solidFill>
              <a:latin typeface="MingLiU" panose="02020509000000000000" charset="-120"/>
            </a:endParaRPr>
          </a:p>
        </p:txBody>
      </p:sp>
      <p:pic>
        <p:nvPicPr>
          <p:cNvPr id="5" name="图片 4"/>
          <p:cNvPicPr>
            <a:picLocks noChangeAspect="1"/>
          </p:cNvPicPr>
          <p:nvPr/>
        </p:nvPicPr>
        <p:blipFill>
          <a:blip r:embed="rId1"/>
          <a:stretch>
            <a:fillRect/>
          </a:stretch>
        </p:blipFill>
        <p:spPr>
          <a:xfrm>
            <a:off x="1100836" y="1480312"/>
            <a:ext cx="8494776" cy="472440"/>
          </a:xfrm>
          <a:prstGeom prst="rect">
            <a:avLst/>
          </a:prstGeom>
        </p:spPr>
      </p:pic>
    </p:spTree>
  </p:cSld>
  <p:clrMapOvr>
    <a:overrideClrMapping bg1="lt1" tx1="dk1" bg2="lt2" tx2="dk2" accent1="accent1" accent2="accent2" accent3="accent3" accent4="accent4" accent5="accent5" accent6="accent6" hlink="hlink" folHlink="folHlink"/>
  </p:clrMapOvr>
</p:sld>
</file>

<file path=ppt/tags/tag1.xml><?xml version="1.0" encoding="utf-8"?>
<p:tagLst xmlns:p="http://schemas.openxmlformats.org/presentationml/2006/main">
  <p:tag name="KSO_WM_UNIT_TABLE_BEAUTIFY" val="smartTable{b12657a4-1c79-4b26-b8d4-178706ad8e80}"/>
</p:tagLst>
</file>

<file path=ppt/tags/tag2.xml><?xml version="1.0" encoding="utf-8"?>
<p:tagLst xmlns:p="http://schemas.openxmlformats.org/presentationml/2006/main">
  <p:tag name="KSO_WM_UNIT_TABLE_BEAUTIFY" val="smartTable{d4f9c04a-b78b-445d-badb-3f3aac55b23c}"/>
</p:tagLst>
</file>

<file path=ppt/tags/tag3.xml><?xml version="1.0" encoding="utf-8"?>
<p:tagLst xmlns:p="http://schemas.openxmlformats.org/presentationml/2006/main">
  <p:tag name="KSO_WM_UNIT_TABLE_BEAUTIFY" val="smartTable{705c0933-f5cd-4eab-a139-056dfd15616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4239</Words>
  <Application>WPS 演示</Application>
  <PresentationFormat/>
  <Paragraphs>450</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宋体</vt:lpstr>
      <vt:lpstr>Wingdings</vt:lpstr>
      <vt:lpstr>MingLiU</vt:lpstr>
      <vt:lpstr>黑体</vt:lpstr>
      <vt:lpstr>Arial</vt:lpstr>
      <vt:lpstr>微软雅黑</vt:lpstr>
      <vt:lpstr>Arial Unicode MS</vt:lpstr>
      <vt:lpstr>Calibri</vt:lpstr>
      <vt:lpstr>Times New Roman</vt:lpstr>
      <vt:lpstr>MS PGothic</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感性</cp:lastModifiedBy>
  <cp:revision>7</cp:revision>
  <dcterms:created xsi:type="dcterms:W3CDTF">2022-03-01T03:30:00Z</dcterms:created>
  <dcterms:modified xsi:type="dcterms:W3CDTF">2022-03-01T07:45:54Z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A42F043D0BC1484D9C4D725F44A74D8C</vt:lpwstr>
  </property>
  <property fmtid="{D5CDD505-2E9C-101B-9397-08002B2CF9AE}" pid="3" name="KSOProductBuildVer">
    <vt:lpwstr>2052-11.1.0.11365</vt:lpwstr>
  </property>
</Properties>
</file>